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2"/>
  </p:notesMasterIdLst>
  <p:sldIdLst>
    <p:sldId id="256" r:id="rId2"/>
    <p:sldId id="408" r:id="rId3"/>
    <p:sldId id="507" r:id="rId4"/>
    <p:sldId id="620" r:id="rId5"/>
    <p:sldId id="621" r:id="rId6"/>
    <p:sldId id="619" r:id="rId7"/>
    <p:sldId id="489" r:id="rId8"/>
    <p:sldId id="467" r:id="rId9"/>
    <p:sldId id="537" r:id="rId10"/>
    <p:sldId id="554" r:id="rId11"/>
    <p:sldId id="555" r:id="rId12"/>
    <p:sldId id="556" r:id="rId13"/>
    <p:sldId id="557" r:id="rId14"/>
    <p:sldId id="558" r:id="rId15"/>
    <p:sldId id="559" r:id="rId16"/>
    <p:sldId id="560" r:id="rId17"/>
    <p:sldId id="561" r:id="rId18"/>
    <p:sldId id="567" r:id="rId19"/>
    <p:sldId id="641" r:id="rId20"/>
    <p:sldId id="640" r:id="rId21"/>
    <p:sldId id="562" r:id="rId22"/>
    <p:sldId id="563" r:id="rId23"/>
    <p:sldId id="568" r:id="rId24"/>
    <p:sldId id="617" r:id="rId25"/>
    <p:sldId id="616" r:id="rId26"/>
    <p:sldId id="618" r:id="rId27"/>
    <p:sldId id="571" r:id="rId28"/>
    <p:sldId id="572" r:id="rId29"/>
    <p:sldId id="573" r:id="rId30"/>
    <p:sldId id="574" r:id="rId31"/>
    <p:sldId id="575" r:id="rId32"/>
    <p:sldId id="576" r:id="rId33"/>
    <p:sldId id="629" r:id="rId34"/>
    <p:sldId id="632" r:id="rId35"/>
    <p:sldId id="633" r:id="rId36"/>
    <p:sldId id="622" r:id="rId37"/>
    <p:sldId id="630" r:id="rId38"/>
    <p:sldId id="624" r:id="rId39"/>
    <p:sldId id="628" r:id="rId40"/>
    <p:sldId id="627" r:id="rId41"/>
    <p:sldId id="626" r:id="rId42"/>
    <p:sldId id="625" r:id="rId43"/>
    <p:sldId id="518" r:id="rId44"/>
    <p:sldId id="583" r:id="rId45"/>
    <p:sldId id="584" r:id="rId46"/>
    <p:sldId id="585" r:id="rId47"/>
    <p:sldId id="599" r:id="rId48"/>
    <p:sldId id="586" r:id="rId49"/>
    <p:sldId id="587" r:id="rId50"/>
    <p:sldId id="588" r:id="rId51"/>
    <p:sldId id="589" r:id="rId52"/>
    <p:sldId id="590" r:id="rId53"/>
    <p:sldId id="540" r:id="rId54"/>
    <p:sldId id="538" r:id="rId55"/>
    <p:sldId id="541" r:id="rId56"/>
    <p:sldId id="539" r:id="rId57"/>
    <p:sldId id="542" r:id="rId58"/>
    <p:sldId id="543" r:id="rId59"/>
    <p:sldId id="544" r:id="rId60"/>
    <p:sldId id="545" r:id="rId61"/>
    <p:sldId id="503" r:id="rId62"/>
    <p:sldId id="504" r:id="rId63"/>
    <p:sldId id="500" r:id="rId64"/>
    <p:sldId id="505" r:id="rId65"/>
    <p:sldId id="635" r:id="rId66"/>
    <p:sldId id="639" r:id="rId67"/>
    <p:sldId id="642" r:id="rId68"/>
    <p:sldId id="636" r:id="rId69"/>
    <p:sldId id="637" r:id="rId70"/>
    <p:sldId id="638" r:id="rId71"/>
    <p:sldId id="600" r:id="rId72"/>
    <p:sldId id="601" r:id="rId73"/>
    <p:sldId id="602" r:id="rId74"/>
    <p:sldId id="604" r:id="rId75"/>
    <p:sldId id="605" r:id="rId76"/>
    <p:sldId id="606" r:id="rId77"/>
    <p:sldId id="607" r:id="rId78"/>
    <p:sldId id="608" r:id="rId79"/>
    <p:sldId id="609" r:id="rId80"/>
    <p:sldId id="509" r:id="rId81"/>
    <p:sldId id="549" r:id="rId82"/>
    <p:sldId id="550" r:id="rId83"/>
    <p:sldId id="551" r:id="rId84"/>
    <p:sldId id="552" r:id="rId85"/>
    <p:sldId id="577" r:id="rId86"/>
    <p:sldId id="578" r:id="rId87"/>
    <p:sldId id="579" r:id="rId88"/>
    <p:sldId id="580" r:id="rId89"/>
    <p:sldId id="581" r:id="rId90"/>
    <p:sldId id="582" r:id="rId91"/>
    <p:sldId id="594" r:id="rId92"/>
    <p:sldId id="595" r:id="rId93"/>
    <p:sldId id="596" r:id="rId94"/>
    <p:sldId id="597" r:id="rId95"/>
    <p:sldId id="598" r:id="rId96"/>
    <p:sldId id="610" r:id="rId97"/>
    <p:sldId id="611" r:id="rId98"/>
    <p:sldId id="612" r:id="rId99"/>
    <p:sldId id="613" r:id="rId100"/>
    <p:sldId id="614" r:id="rId101"/>
  </p:sldIdLst>
  <p:sldSz cx="9144000" cy="6858000" type="screen4x3"/>
  <p:notesSz cx="6796088" cy="9925050"/>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0000"/>
    <a:srgbClr val="FF3538"/>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586" autoAdjust="0"/>
  </p:normalViewPr>
  <p:slideViewPr>
    <p:cSldViewPr>
      <p:cViewPr varScale="1">
        <p:scale>
          <a:sx n="101" d="100"/>
          <a:sy n="101" d="100"/>
        </p:scale>
        <p:origin x="-1304" y="-120"/>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interSettings" Target="printerSettings/printerSettings1.bin"/><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796088" cy="9925050"/>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2946400" cy="496888"/>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3849688" y="0"/>
            <a:ext cx="2946400" cy="496888"/>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915988" y="744538"/>
            <a:ext cx="4964112" cy="3721100"/>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679450" y="4714875"/>
            <a:ext cx="5437188" cy="4465638"/>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9426575"/>
            <a:ext cx="2946400" cy="496888"/>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3849688" y="9426575"/>
            <a:ext cx="2944812" cy="495300"/>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same thing for Al --- want to surprise him and so plan</a:t>
            </a:r>
            <a:r>
              <a:rPr lang="en-US" baseline="0" dirty="0" smtClean="0"/>
              <a:t> to go to the shops, buy him some grappa and give it to him.  Either plan is fine by itself. but they can’t both be executed by me because I don’t have enough money </a:t>
            </a:r>
            <a:r>
              <a:rPr lang="en-US" baseline="0" smtClean="0"/>
              <a:t>for both.</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18</a:t>
            </a:fld>
            <a:endParaRPr lang="en-GB"/>
          </a:p>
        </p:txBody>
      </p:sp>
    </p:spTree>
    <p:extLst>
      <p:ext uri="{BB962C8B-B14F-4D97-AF65-F5344CB8AC3E}">
        <p14:creationId xmlns:p14="http://schemas.microsoft.com/office/powerpoint/2010/main" val="1026023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same thing for Al --- want to surprise him and so plan</a:t>
            </a:r>
            <a:r>
              <a:rPr lang="en-US" baseline="0" dirty="0" smtClean="0"/>
              <a:t> to go to the shops, buy him some grappa and give it to him.  Either plan is fine by itself. but they can’t both be executed by me because I don’t have enough money </a:t>
            </a:r>
            <a:r>
              <a:rPr lang="en-US" baseline="0" smtClean="0"/>
              <a:t>for both.</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19</a:t>
            </a:fld>
            <a:endParaRPr lang="en-GB"/>
          </a:p>
        </p:txBody>
      </p:sp>
    </p:spTree>
    <p:extLst>
      <p:ext uri="{BB962C8B-B14F-4D97-AF65-F5344CB8AC3E}">
        <p14:creationId xmlns:p14="http://schemas.microsoft.com/office/powerpoint/2010/main" val="1026023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same thing for Al --- want to surprise him and so plan</a:t>
            </a:r>
            <a:r>
              <a:rPr lang="en-US" baseline="0" dirty="0" smtClean="0"/>
              <a:t> to go to the shops, buy him some grappa and give it to him.  Either plan is fine by itself. but they can’t both be executed by me because I don’t have enough money </a:t>
            </a:r>
            <a:r>
              <a:rPr lang="en-US" baseline="0" smtClean="0"/>
              <a:t>for both.</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20</a:t>
            </a:fld>
            <a:endParaRPr lang="en-GB"/>
          </a:p>
        </p:txBody>
      </p:sp>
    </p:spTree>
    <p:extLst>
      <p:ext uri="{BB962C8B-B14F-4D97-AF65-F5344CB8AC3E}">
        <p14:creationId xmlns:p14="http://schemas.microsoft.com/office/powerpoint/2010/main" val="1026023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Typically an action</a:t>
            </a:r>
            <a:r>
              <a:rPr lang="en-US" baseline="0" dirty="0" smtClean="0"/>
              <a:t> involves many different components other than intention.  Let me just lay out a crude picture of an intentional action to fix terminology.  [...]  Given this picture </a:t>
            </a:r>
            <a:r>
              <a:rPr lang="en-US" dirty="0" smtClean="0"/>
              <a:t>It’s clearly a prejudice</a:t>
            </a:r>
            <a:r>
              <a:rPr lang="en-US" baseline="0" dirty="0" smtClean="0"/>
              <a:t> to think that joint action depends on meshing of intentions rather than meshing at other levels.  My suggestion, then, is that if we want to understand potential roles of joint action in evolution or in development, we should focus on meshing not of intentions but of motor actions and goals.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27</a:t>
            </a:fld>
            <a:endParaRPr lang="en-GB"/>
          </a:p>
        </p:txBody>
      </p:sp>
    </p:spTree>
    <p:extLst>
      <p:ext uri="{BB962C8B-B14F-4D97-AF65-F5344CB8AC3E}">
        <p14:creationId xmlns:p14="http://schemas.microsoft.com/office/powerpoint/2010/main" val="41995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altLang="ja-JP" i="0" dirty="0" smtClean="0">
                <a:effectLst>
                  <a:glow rad="101600">
                    <a:schemeClr val="tx1">
                      <a:alpha val="75000"/>
                    </a:schemeClr>
                  </a:glow>
                </a:effectLst>
                <a:latin typeface="Myriad Web"/>
                <a:cs typeface="Arial" charset="0"/>
              </a:rPr>
              <a:t>This mapping provides “the building blocks upon which the intentional understanding of another’s actions can be constructed.” (Sinigaglia 2008) = This is the question</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34</a:t>
            </a:fld>
            <a:endParaRPr lang="en-GB"/>
          </a:p>
        </p:txBody>
      </p:sp>
    </p:spTree>
    <p:extLst>
      <p:ext uri="{BB962C8B-B14F-4D97-AF65-F5344CB8AC3E}">
        <p14:creationId xmlns:p14="http://schemas.microsoft.com/office/powerpoint/2010/main" val="2957752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altLang="ja-JP" i="0" dirty="0" smtClean="0">
                <a:effectLst>
                  <a:glow rad="101600">
                    <a:schemeClr val="tx1">
                      <a:alpha val="75000"/>
                    </a:schemeClr>
                  </a:glow>
                </a:effectLst>
                <a:latin typeface="Myriad Web"/>
                <a:cs typeface="Arial" charset="0"/>
              </a:rPr>
              <a:t>This mapping provides “the building blocks upon which the intentional understanding of another’s actions can be constructed.” (Sinigaglia 2008) = This is the question</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35</a:t>
            </a:fld>
            <a:endParaRPr lang="en-GB"/>
          </a:p>
        </p:txBody>
      </p:sp>
    </p:spTree>
    <p:extLst>
      <p:ext uri="{BB962C8B-B14F-4D97-AF65-F5344CB8AC3E}">
        <p14:creationId xmlns:p14="http://schemas.microsoft.com/office/powerpoint/2010/main" val="295775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altLang="ja-JP" i="0" dirty="0" smtClean="0">
                <a:effectLst>
                  <a:glow rad="101600">
                    <a:schemeClr val="tx1">
                      <a:alpha val="75000"/>
                    </a:schemeClr>
                  </a:glow>
                </a:effectLst>
                <a:latin typeface="Myriad Web"/>
                <a:cs typeface="Arial" charset="0"/>
              </a:rPr>
              <a:t>This mapping provides “the building blocks upon which the intentional understanding of another’s actions can be constructed.” (Sinigaglia 2008) = This is the question</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36</a:t>
            </a:fld>
            <a:endParaRPr lang="en-GB"/>
          </a:p>
        </p:txBody>
      </p:sp>
    </p:spTree>
    <p:extLst>
      <p:ext uri="{BB962C8B-B14F-4D97-AF65-F5344CB8AC3E}">
        <p14:creationId xmlns:p14="http://schemas.microsoft.com/office/powerpoint/2010/main" val="2957752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altLang="ja-JP" i="0" dirty="0" smtClean="0">
                <a:effectLst>
                  <a:glow rad="101600">
                    <a:schemeClr val="tx1">
                      <a:alpha val="75000"/>
                    </a:schemeClr>
                  </a:glow>
                </a:effectLst>
                <a:latin typeface="Myriad Web"/>
                <a:cs typeface="Arial" charset="0"/>
              </a:rPr>
              <a:t>This mapping provides “the building blocks upon which the intentional understanding of another’s actions can be constructed.” (Sinigaglia 2008) = This is the question</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37</a:t>
            </a:fld>
            <a:endParaRPr lang="en-GB"/>
          </a:p>
        </p:txBody>
      </p:sp>
    </p:spTree>
    <p:extLst>
      <p:ext uri="{BB962C8B-B14F-4D97-AF65-F5344CB8AC3E}">
        <p14:creationId xmlns:p14="http://schemas.microsoft.com/office/powerpoint/2010/main" val="2957752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This is an illustration of how there might be meshing</a:t>
            </a:r>
            <a:r>
              <a:rPr lang="en-US" baseline="0" dirty="0" smtClean="0"/>
              <a:t> capable of supporting joint action without shared intention.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44</a:t>
            </a:fld>
            <a:endParaRPr lang="en-GB"/>
          </a:p>
        </p:txBody>
      </p:sp>
    </p:spTree>
    <p:extLst>
      <p:ext uri="{BB962C8B-B14F-4D97-AF65-F5344CB8AC3E}">
        <p14:creationId xmlns:p14="http://schemas.microsoft.com/office/powerpoint/2010/main" val="3713537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Arial" charset="0"/>
              </a:defRPr>
            </a:lvl1pPr>
            <a:lvl2pPr marL="37924139" indent="-3746703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109" eaLnBrk="0" fontAlgn="base" hangingPunct="0">
              <a:spcBef>
                <a:spcPct val="0"/>
              </a:spcBef>
              <a:spcAft>
                <a:spcPct val="0"/>
              </a:spcAft>
              <a:defRPr sz="2200" i="1">
                <a:solidFill>
                  <a:schemeClr val="bg1"/>
                </a:solidFill>
                <a:latin typeface="Myriad Web" charset="0"/>
                <a:ea typeface="Arial" charset="0"/>
                <a:cs typeface="Arial" charset="0"/>
              </a:defRPr>
            </a:lvl6pPr>
            <a:lvl7pPr marL="914217" eaLnBrk="0" fontAlgn="base" hangingPunct="0">
              <a:spcBef>
                <a:spcPct val="0"/>
              </a:spcBef>
              <a:spcAft>
                <a:spcPct val="0"/>
              </a:spcAft>
              <a:defRPr sz="2200" i="1">
                <a:solidFill>
                  <a:schemeClr val="bg1"/>
                </a:solidFill>
                <a:latin typeface="Myriad Web" charset="0"/>
                <a:ea typeface="Arial" charset="0"/>
                <a:cs typeface="Arial" charset="0"/>
              </a:defRPr>
            </a:lvl7pPr>
            <a:lvl8pPr marL="1371326" eaLnBrk="0" fontAlgn="base" hangingPunct="0">
              <a:spcBef>
                <a:spcPct val="0"/>
              </a:spcBef>
              <a:spcAft>
                <a:spcPct val="0"/>
              </a:spcAft>
              <a:defRPr sz="2200" i="1">
                <a:solidFill>
                  <a:schemeClr val="bg1"/>
                </a:solidFill>
                <a:latin typeface="Myriad Web" charset="0"/>
                <a:ea typeface="Arial" charset="0"/>
                <a:cs typeface="Arial" charset="0"/>
              </a:defRPr>
            </a:lvl8pPr>
            <a:lvl9pPr marL="1828434"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fld id="{460A3F83-DEF4-6D47-8A85-FEEC1DD19E33}" type="slidenum">
              <a:rPr lang="en-GB" sz="1200" i="0">
                <a:solidFill>
                  <a:schemeClr val="tx1"/>
                </a:solidFill>
                <a:latin typeface="Arial" charset="0"/>
              </a:rPr>
              <a:pPr eaLnBrk="1" hangingPunct="1"/>
              <a:t>49</a:t>
            </a:fld>
            <a:endParaRPr lang="en-GB" sz="1200" i="0">
              <a:solidFill>
                <a:schemeClr val="tx1"/>
              </a:solidFill>
              <a:latin typeface="Arial" charset="0"/>
            </a:endParaRPr>
          </a:p>
        </p:txBody>
      </p:sp>
      <p:sp>
        <p:nvSpPr>
          <p:cNvPr id="30723" name="Rectangle 2"/>
          <p:cNvSpPr>
            <a:spLocks noGrp="1" noRot="1" noChangeAspect="1" noChangeArrowheads="1" noTextEdit="1"/>
          </p:cNvSpPr>
          <p:nvPr>
            <p:ph type="sldImg"/>
          </p:nvPr>
        </p:nvSpPr>
        <p:spPr>
          <a:xfrm>
            <a:off x="917361" y="744420"/>
            <a:ext cx="4961366" cy="3722091"/>
          </a:xfrm>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Arial" charset="0"/>
              </a:defRPr>
            </a:lvl1pPr>
            <a:lvl2pPr marL="37924139" indent="-3746703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109" eaLnBrk="0" fontAlgn="base" hangingPunct="0">
              <a:spcBef>
                <a:spcPct val="0"/>
              </a:spcBef>
              <a:spcAft>
                <a:spcPct val="0"/>
              </a:spcAft>
              <a:defRPr sz="2200" i="1">
                <a:solidFill>
                  <a:schemeClr val="bg1"/>
                </a:solidFill>
                <a:latin typeface="Myriad Web" charset="0"/>
                <a:ea typeface="Arial" charset="0"/>
                <a:cs typeface="Arial" charset="0"/>
              </a:defRPr>
            </a:lvl6pPr>
            <a:lvl7pPr marL="914217" eaLnBrk="0" fontAlgn="base" hangingPunct="0">
              <a:spcBef>
                <a:spcPct val="0"/>
              </a:spcBef>
              <a:spcAft>
                <a:spcPct val="0"/>
              </a:spcAft>
              <a:defRPr sz="2200" i="1">
                <a:solidFill>
                  <a:schemeClr val="bg1"/>
                </a:solidFill>
                <a:latin typeface="Myriad Web" charset="0"/>
                <a:ea typeface="Arial" charset="0"/>
                <a:cs typeface="Arial" charset="0"/>
              </a:defRPr>
            </a:lvl7pPr>
            <a:lvl8pPr marL="1371326" eaLnBrk="0" fontAlgn="base" hangingPunct="0">
              <a:spcBef>
                <a:spcPct val="0"/>
              </a:spcBef>
              <a:spcAft>
                <a:spcPct val="0"/>
              </a:spcAft>
              <a:defRPr sz="2200" i="1">
                <a:solidFill>
                  <a:schemeClr val="bg1"/>
                </a:solidFill>
                <a:latin typeface="Myriad Web" charset="0"/>
                <a:ea typeface="Arial" charset="0"/>
                <a:cs typeface="Arial" charset="0"/>
              </a:defRPr>
            </a:lvl8pPr>
            <a:lvl9pPr marL="1828434"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fld id="{2B5A7D0E-0DA4-C84F-BABE-1983DE46F082}" type="slidenum">
              <a:rPr lang="en-GB" sz="1200" i="0">
                <a:solidFill>
                  <a:schemeClr val="tx1"/>
                </a:solidFill>
                <a:latin typeface="Arial" charset="0"/>
              </a:rPr>
              <a:pPr eaLnBrk="1" hangingPunct="1"/>
              <a:t>50</a:t>
            </a:fld>
            <a:endParaRPr lang="en-GB" sz="1200" i="0">
              <a:solidFill>
                <a:schemeClr val="tx1"/>
              </a:solidFill>
              <a:latin typeface="Arial" charset="0"/>
            </a:endParaRPr>
          </a:p>
        </p:txBody>
      </p:sp>
      <p:sp>
        <p:nvSpPr>
          <p:cNvPr id="32771" name="Rectangle 2"/>
          <p:cNvSpPr>
            <a:spLocks noGrp="1" noRot="1" noChangeAspect="1" noChangeArrowheads="1" noTextEdit="1"/>
          </p:cNvSpPr>
          <p:nvPr>
            <p:ph type="sldImg"/>
          </p:nvPr>
        </p:nvSpPr>
        <p:spPr>
          <a:xfrm>
            <a:off x="917361" y="744420"/>
            <a:ext cx="4961366" cy="3722091"/>
          </a:xfrm>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Arial" charset="0"/>
              </a:defRPr>
            </a:lvl1pPr>
            <a:lvl2pPr marL="37924139" indent="-3746703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109" eaLnBrk="0" fontAlgn="base" hangingPunct="0">
              <a:spcBef>
                <a:spcPct val="0"/>
              </a:spcBef>
              <a:spcAft>
                <a:spcPct val="0"/>
              </a:spcAft>
              <a:defRPr sz="2200" i="1">
                <a:solidFill>
                  <a:schemeClr val="bg1"/>
                </a:solidFill>
                <a:latin typeface="Myriad Web" charset="0"/>
                <a:ea typeface="Arial" charset="0"/>
                <a:cs typeface="Arial" charset="0"/>
              </a:defRPr>
            </a:lvl6pPr>
            <a:lvl7pPr marL="914217" eaLnBrk="0" fontAlgn="base" hangingPunct="0">
              <a:spcBef>
                <a:spcPct val="0"/>
              </a:spcBef>
              <a:spcAft>
                <a:spcPct val="0"/>
              </a:spcAft>
              <a:defRPr sz="2200" i="1">
                <a:solidFill>
                  <a:schemeClr val="bg1"/>
                </a:solidFill>
                <a:latin typeface="Myriad Web" charset="0"/>
                <a:ea typeface="Arial" charset="0"/>
                <a:cs typeface="Arial" charset="0"/>
              </a:defRPr>
            </a:lvl7pPr>
            <a:lvl8pPr marL="1371326" eaLnBrk="0" fontAlgn="base" hangingPunct="0">
              <a:spcBef>
                <a:spcPct val="0"/>
              </a:spcBef>
              <a:spcAft>
                <a:spcPct val="0"/>
              </a:spcAft>
              <a:defRPr sz="2200" i="1">
                <a:solidFill>
                  <a:schemeClr val="bg1"/>
                </a:solidFill>
                <a:latin typeface="Myriad Web" charset="0"/>
                <a:ea typeface="Arial" charset="0"/>
                <a:cs typeface="Arial" charset="0"/>
              </a:defRPr>
            </a:lvl8pPr>
            <a:lvl9pPr marL="1828434"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fld id="{204563EF-E5D7-DE4C-9813-C6F8DFFA5C9A}" type="slidenum">
              <a:rPr lang="en-GB" sz="1200" i="0">
                <a:solidFill>
                  <a:schemeClr val="tx1"/>
                </a:solidFill>
                <a:latin typeface="Arial" charset="0"/>
              </a:rPr>
              <a:pPr eaLnBrk="1" hangingPunct="1"/>
              <a:t>51</a:t>
            </a:fld>
            <a:endParaRPr lang="en-GB" sz="1200" i="0">
              <a:solidFill>
                <a:schemeClr val="tx1"/>
              </a:solidFill>
              <a:latin typeface="Arial" charset="0"/>
            </a:endParaRPr>
          </a:p>
        </p:txBody>
      </p:sp>
      <p:sp>
        <p:nvSpPr>
          <p:cNvPr id="34819" name="Rectangle 2"/>
          <p:cNvSpPr>
            <a:spLocks noGrp="1" noRot="1" noChangeAspect="1" noChangeArrowheads="1" noTextEdit="1"/>
          </p:cNvSpPr>
          <p:nvPr>
            <p:ph type="sldImg"/>
          </p:nvPr>
        </p:nvSpPr>
        <p:spPr>
          <a:xfrm>
            <a:off x="917361" y="744420"/>
            <a:ext cx="4961366" cy="3722091"/>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Arial" charset="0"/>
              </a:defRPr>
            </a:lvl1pPr>
            <a:lvl2pPr marL="37924139" indent="-3746703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109" eaLnBrk="0" fontAlgn="base" hangingPunct="0">
              <a:spcBef>
                <a:spcPct val="0"/>
              </a:spcBef>
              <a:spcAft>
                <a:spcPct val="0"/>
              </a:spcAft>
              <a:defRPr sz="2200" i="1">
                <a:solidFill>
                  <a:schemeClr val="bg1"/>
                </a:solidFill>
                <a:latin typeface="Myriad Web" charset="0"/>
                <a:ea typeface="Arial" charset="0"/>
                <a:cs typeface="Arial" charset="0"/>
              </a:defRPr>
            </a:lvl6pPr>
            <a:lvl7pPr marL="914217" eaLnBrk="0" fontAlgn="base" hangingPunct="0">
              <a:spcBef>
                <a:spcPct val="0"/>
              </a:spcBef>
              <a:spcAft>
                <a:spcPct val="0"/>
              </a:spcAft>
              <a:defRPr sz="2200" i="1">
                <a:solidFill>
                  <a:schemeClr val="bg1"/>
                </a:solidFill>
                <a:latin typeface="Myriad Web" charset="0"/>
                <a:ea typeface="Arial" charset="0"/>
                <a:cs typeface="Arial" charset="0"/>
              </a:defRPr>
            </a:lvl7pPr>
            <a:lvl8pPr marL="1371326" eaLnBrk="0" fontAlgn="base" hangingPunct="0">
              <a:spcBef>
                <a:spcPct val="0"/>
              </a:spcBef>
              <a:spcAft>
                <a:spcPct val="0"/>
              </a:spcAft>
              <a:defRPr sz="2200" i="1">
                <a:solidFill>
                  <a:schemeClr val="bg1"/>
                </a:solidFill>
                <a:latin typeface="Myriad Web" charset="0"/>
                <a:ea typeface="Arial" charset="0"/>
                <a:cs typeface="Arial" charset="0"/>
              </a:defRPr>
            </a:lvl8pPr>
            <a:lvl9pPr marL="1828434"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fld id="{69BF7925-B0B3-9244-BF1F-AD8F89F3B02E}" type="slidenum">
              <a:rPr lang="en-GB" sz="1200" i="0">
                <a:solidFill>
                  <a:schemeClr val="tx1"/>
                </a:solidFill>
                <a:latin typeface="Arial" charset="0"/>
              </a:rPr>
              <a:pPr eaLnBrk="1" hangingPunct="1"/>
              <a:t>52</a:t>
            </a:fld>
            <a:endParaRPr lang="en-GB" sz="1200" i="0">
              <a:solidFill>
                <a:schemeClr val="tx1"/>
              </a:solidFill>
              <a:latin typeface="Arial" charset="0"/>
            </a:endParaRPr>
          </a:p>
        </p:txBody>
      </p:sp>
      <p:sp>
        <p:nvSpPr>
          <p:cNvPr id="36867" name="Rectangle 2"/>
          <p:cNvSpPr>
            <a:spLocks noGrp="1" noRot="1" noChangeAspect="1" noChangeArrowheads="1" noTextEdit="1"/>
          </p:cNvSpPr>
          <p:nvPr>
            <p:ph type="sldImg"/>
          </p:nvPr>
        </p:nvSpPr>
        <p:spPr>
          <a:xfrm>
            <a:off x="917361" y="744420"/>
            <a:ext cx="4961366" cy="3722091"/>
          </a:xfrm>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say that shared task representations</a:t>
            </a:r>
            <a:r>
              <a:rPr lang="en-US" baseline="0" dirty="0" smtClean="0"/>
              <a:t> differ from shared intentions in that (a) they coordinate motor activities rather than practical deliberation; and, relatedly, (b) having them doesn’t seem to depend on wanting or intending to act together, or even on knowing that you are.</a:t>
            </a:r>
            <a:endParaRPr lang="en-US"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65</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66</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67</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r>
              <a:rPr lang="en-US" dirty="0" smtClean="0"/>
              <a:t>... How does this work?  Different route</a:t>
            </a:r>
            <a:r>
              <a:rPr lang="en-US" baseline="0" dirty="0" smtClean="0"/>
              <a:t> if we think of the motor system as providing the coordination necessary for joint action where engaging in joint action itself makes possible, or facilitates, the emergence of further forms of cognition</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68</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69</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70</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r>
              <a:rPr lang="en-US" dirty="0" smtClean="0"/>
              <a:t>This is an overview</a:t>
            </a:r>
            <a:r>
              <a:rPr lang="en-US" baseline="0" dirty="0" smtClean="0"/>
              <a:t> of the project and its aims</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72</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79</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80</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81</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82</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83</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84</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D2A72A8A-8A6D-C84C-8B8D-5B7A18CF2D34}" type="slidenum">
              <a:rPr lang="en-GB"/>
              <a:pPr/>
              <a:t>91</a:t>
            </a:fld>
            <a:endParaRPr lang="en-GB"/>
          </a:p>
        </p:txBody>
      </p:sp>
      <p:sp>
        <p:nvSpPr>
          <p:cNvPr id="16385"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6386"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AC63DFA0-64C2-004C-8AFC-C4742DB3F677}" type="slidenum">
              <a:rPr lang="en-GB"/>
              <a:pPr/>
              <a:t>92</a:t>
            </a:fld>
            <a:endParaRPr lang="en-GB"/>
          </a:p>
        </p:txBody>
      </p:sp>
      <p:sp>
        <p:nvSpPr>
          <p:cNvPr id="19457"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9458"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6CB62645-5AB3-4041-B56A-A33D47A8A679}" type="slidenum">
              <a:rPr lang="en-GB"/>
              <a:pPr/>
              <a:t>93</a:t>
            </a:fld>
            <a:endParaRPr lang="en-GB"/>
          </a:p>
        </p:txBody>
      </p:sp>
      <p:sp>
        <p:nvSpPr>
          <p:cNvPr id="2048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048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6CB62645-5AB3-4041-B56A-A33D47A8A679}" type="slidenum">
              <a:rPr lang="en-GB"/>
              <a:pPr/>
              <a:t>94</a:t>
            </a:fld>
            <a:endParaRPr lang="en-GB"/>
          </a:p>
        </p:txBody>
      </p:sp>
      <p:sp>
        <p:nvSpPr>
          <p:cNvPr id="2048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048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6CB62645-5AB3-4041-B56A-A33D47A8A679}" type="slidenum">
              <a:rPr lang="en-GB"/>
              <a:pPr/>
              <a:t>95</a:t>
            </a:fld>
            <a:endParaRPr lang="en-GB"/>
          </a:p>
        </p:txBody>
      </p:sp>
      <p:sp>
        <p:nvSpPr>
          <p:cNvPr id="2048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048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96</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97</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98</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99</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100</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r>
              <a:rPr lang="en-US" dirty="0" smtClean="0"/>
              <a:t>shared intention is hard to </a:t>
            </a:r>
            <a:r>
              <a:rPr lang="en-US" dirty="0" err="1" smtClean="0"/>
              <a:t>characterise</a:t>
            </a:r>
            <a:r>
              <a:rPr lang="en-US" dirty="0" smtClean="0"/>
              <a:t> ... different</a:t>
            </a:r>
            <a:r>
              <a:rPr lang="en-US" baseline="0" dirty="0" smtClean="0"/>
              <a:t> philosophers have taken different approaches ... will focus on Bratman as this is a good starting point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0"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0" y="1600200"/>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0" y="6245225"/>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1.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2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3.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4.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5.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5.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5.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5.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5.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microsoft.com/office/2007/relationships/hdphoto" Target="../media/hdphoto16.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oleObject" Target="../embeddings/oleObject1.bin"/><Relationship Id="rId5" Type="http://schemas.openxmlformats.org/officeDocument/2006/relationships/image" Target="../media/image14.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7.wdp"/><Relationship Id="rId5" Type="http://schemas.openxmlformats.org/officeDocument/2006/relationships/image" Target="../media/image6.png"/><Relationship Id="rId6"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8.wdp"/><Relationship Id="rId5" Type="http://schemas.openxmlformats.org/officeDocument/2006/relationships/image" Target="../media/image6.png"/><Relationship Id="rId6"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5.wdp"/><Relationship Id="rId5" Type="http://schemas.openxmlformats.org/officeDocument/2006/relationships/image" Target="../media/image7.png"/><Relationship Id="rId6"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5.wdp"/><Relationship Id="rId5" Type="http://schemas.openxmlformats.org/officeDocument/2006/relationships/image" Target="../media/image7.png"/><Relationship Id="rId6"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7" Type="http://schemas.openxmlformats.org/officeDocument/2006/relationships/image" Target="../media/image6.png"/><Relationship Id="rId8" Type="http://schemas.microsoft.com/office/2007/relationships/hdphoto" Target="../media/hdphoto5.wdp"/><Relationship Id="rId9" Type="http://schemas.openxmlformats.org/officeDocument/2006/relationships/image" Target="../media/image7.png"/><Relationship Id="rId10"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2" Type="http://schemas.microsoft.com/office/2007/relationships/hdphoto" Target="../media/hdphoto9.wdp"/><Relationship Id="rId13" Type="http://schemas.openxmlformats.org/officeDocument/2006/relationships/image" Target="../media/image6.png"/><Relationship Id="rId14" Type="http://schemas.microsoft.com/office/2007/relationships/hdphoto" Target="../media/hdphoto5.wdp"/><Relationship Id="rId15" Type="http://schemas.openxmlformats.org/officeDocument/2006/relationships/image" Target="../media/image7.png"/><Relationship Id="rId16"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7" Type="http://schemas.openxmlformats.org/officeDocument/2006/relationships/image" Target="../media/image8.png"/><Relationship Id="rId8" Type="http://schemas.microsoft.com/office/2007/relationships/hdphoto" Target="../media/hdphoto7.wdp"/><Relationship Id="rId9" Type="http://schemas.openxmlformats.org/officeDocument/2006/relationships/image" Target="../media/image9.png"/><Relationship Id="rId10" Type="http://schemas.microsoft.com/office/2007/relationships/hdphoto" Target="../media/hdphoto8.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5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7" Type="http://schemas.openxmlformats.org/officeDocument/2006/relationships/image" Target="../media/image11.png"/><Relationship Id="rId8" Type="http://schemas.microsoft.com/office/2007/relationships/hdphoto" Target="../media/hdphoto10.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0.jpeg"/></Relationships>
</file>

<file path=ppt/slides/_rels/slide66.xml.rels><?xml version="1.0" encoding="UTF-8" standalone="yes"?>
<Relationships xmlns="http://schemas.openxmlformats.org/package/2006/relationships"><Relationship Id="rId11" Type="http://schemas.microsoft.com/office/2007/relationships/hdphoto" Target="../media/hdphoto8.wdp"/><Relationship Id="rId12" Type="http://schemas.openxmlformats.org/officeDocument/2006/relationships/image" Target="../media/image10.png"/><Relationship Id="rId13" Type="http://schemas.microsoft.com/office/2007/relationships/hdphoto" Target="../media/hdphoto9.wdp"/><Relationship Id="rId14" Type="http://schemas.openxmlformats.org/officeDocument/2006/relationships/image" Target="../media/image6.png"/><Relationship Id="rId15" Type="http://schemas.microsoft.com/office/2007/relationships/hdphoto" Target="../media/hdphoto5.wdp"/><Relationship Id="rId16" Type="http://schemas.openxmlformats.org/officeDocument/2006/relationships/image" Target="../media/image7.png"/><Relationship Id="rId17"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0.jpeg"/><Relationship Id="rId4" Type="http://schemas.openxmlformats.org/officeDocument/2006/relationships/image" Target="../media/image4.png"/><Relationship Id="rId5" Type="http://schemas.microsoft.com/office/2007/relationships/hdphoto" Target="../media/hdphoto3.wdp"/><Relationship Id="rId6" Type="http://schemas.openxmlformats.org/officeDocument/2006/relationships/image" Target="../media/image5.png"/><Relationship Id="rId7" Type="http://schemas.microsoft.com/office/2007/relationships/hdphoto" Target="../media/hdphoto4.wdp"/><Relationship Id="rId8" Type="http://schemas.openxmlformats.org/officeDocument/2006/relationships/image" Target="../media/image8.png"/><Relationship Id="rId9" Type="http://schemas.microsoft.com/office/2007/relationships/hdphoto" Target="../media/hdphoto7.wdp"/><Relationship Id="rId10"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1.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1.jpe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0.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1.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1.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1.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1.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2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26.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27.png"/></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20.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2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21.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3"/>
            <a:ext cx="9144000" cy="6116637"/>
          </a:xfrm>
          <a:prstGeom prst="rect">
            <a:avLst/>
          </a:prstGeom>
          <a:noFill/>
          <a:ln w="9525">
            <a:noFill/>
            <a:round/>
            <a:headEnd/>
            <a:tailEnd/>
          </a:ln>
          <a:effectLst/>
        </p:spPr>
      </p:pic>
      <p:sp>
        <p:nvSpPr>
          <p:cNvPr id="7" name="Rectangle 2"/>
          <p:cNvSpPr>
            <a:spLocks noChangeArrowheads="1"/>
          </p:cNvSpPr>
          <p:nvPr/>
        </p:nvSpPr>
        <p:spPr bwMode="auto">
          <a:xfrm>
            <a:off x="0" y="730414"/>
            <a:ext cx="9180513"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a:p>
        </p:txBody>
      </p:sp>
      <p:sp>
        <p:nvSpPr>
          <p:cNvPr id="10" name="Rectangle 2"/>
          <p:cNvSpPr>
            <a:spLocks noChangeArrowheads="1"/>
          </p:cNvSpPr>
          <p:nvPr/>
        </p:nvSpPr>
        <p:spPr bwMode="auto">
          <a:xfrm>
            <a:off x="1" y="730414"/>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8" name="Text Box 5"/>
          <p:cNvSpPr txBox="1">
            <a:spLocks noChangeArrowheads="1"/>
          </p:cNvSpPr>
          <p:nvPr/>
        </p:nvSpPr>
        <p:spPr bwMode="auto">
          <a:xfrm>
            <a:off x="364306" y="886634"/>
            <a:ext cx="8240142" cy="648512"/>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b="1" i="0" dirty="0" smtClean="0">
                <a:solidFill>
                  <a:srgbClr val="FFFFFF"/>
                </a:solidFill>
                <a:ea typeface="Arial" charset="0"/>
                <a:cs typeface="Arial" charset="0"/>
              </a:rPr>
              <a:t>conceptual tools for scientific research</a:t>
            </a:r>
            <a:endParaRPr lang="en-GB" sz="3600" b="1" i="0" dirty="0">
              <a:solidFill>
                <a:srgbClr val="FFFFFF"/>
              </a:solidFill>
              <a:ea typeface="Arial" charset="0"/>
              <a:cs typeface="Arial" charset="0"/>
            </a:endParaRPr>
          </a:p>
        </p:txBody>
      </p:sp>
      <p:pic>
        <p:nvPicPr>
          <p:cNvPr id="3076" name="Picture 4"/>
          <p:cNvPicPr>
            <a:picLocks noChangeAspect="1" noChangeArrowheads="1"/>
          </p:cNvPicPr>
          <p:nvPr/>
        </p:nvPicPr>
        <p:blipFill>
          <a:blip r:embed="rId5">
            <a:grayscl/>
          </a:blip>
          <a:srcRect/>
          <a:stretch>
            <a:fillRect/>
          </a:stretch>
        </p:blipFill>
        <p:spPr bwMode="auto">
          <a:xfrm>
            <a:off x="4056137" y="1224112"/>
            <a:ext cx="4651375" cy="620712"/>
          </a:xfrm>
          <a:prstGeom prst="rect">
            <a:avLst/>
          </a:prstGeom>
          <a:noFill/>
          <a:ln w="9525">
            <a:noFill/>
            <a:round/>
            <a:headEnd/>
            <a:tailEnd/>
          </a:ln>
          <a:effectLst/>
        </p:spPr>
      </p:pic>
      <p:sp>
        <p:nvSpPr>
          <p:cNvPr id="3077" name="Text Box 5"/>
          <p:cNvSpPr txBox="1">
            <a:spLocks noChangeArrowheads="1"/>
          </p:cNvSpPr>
          <p:nvPr/>
        </p:nvSpPr>
        <p:spPr bwMode="auto">
          <a:xfrm>
            <a:off x="599869" y="422998"/>
            <a:ext cx="36846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outerShdw blurRad="50800" dist="38100" dir="2700000">
                    <a:srgbClr val="000000">
                      <a:alpha val="43000"/>
                    </a:srgbClr>
                  </a:outerShdw>
                </a:effectLst>
                <a:ea typeface="Arial" charset="0"/>
                <a:cs typeface="Arial" charset="0"/>
              </a:rPr>
              <a:t>Joint</a:t>
            </a:r>
            <a:r>
              <a:rPr lang="en-GB" sz="5000" b="1" i="0" dirty="0" smtClean="0">
                <a:solidFill>
                  <a:srgbClr val="FFFFFF"/>
                </a:solidFill>
                <a:ea typeface="Arial" charset="0"/>
                <a:cs typeface="Arial" charset="0"/>
              </a:rPr>
              <a:t> Action </a:t>
            </a:r>
            <a:endParaRPr lang="en-GB" sz="5000" b="1" i="0" dirty="0">
              <a:solidFill>
                <a:srgbClr val="FFFFFF"/>
              </a:solidFill>
              <a:ea typeface="Arial" charset="0"/>
              <a:cs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Tree>
    <p:extLst>
      <p:ext uri="{BB962C8B-B14F-4D97-AF65-F5344CB8AC3E}">
        <p14:creationId xmlns:p14="http://schemas.microsoft.com/office/powerpoint/2010/main" val="7041125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Tree>
    <p:extLst>
      <p:ext uri="{BB962C8B-B14F-4D97-AF65-F5344CB8AC3E}">
        <p14:creationId xmlns:p14="http://schemas.microsoft.com/office/powerpoint/2010/main" val="756991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Text Box 3"/>
          <p:cNvSpPr txBox="1">
            <a:spLocks noChangeArrowheads="1"/>
          </p:cNvSpPr>
          <p:nvPr/>
        </p:nvSpPr>
        <p:spPr bwMode="auto">
          <a:xfrm>
            <a:off x="765175" y="549275"/>
            <a:ext cx="3590925"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p:txBody>
      </p:sp>
      <p:sp>
        <p:nvSpPr>
          <p:cNvPr id="264196" name="Text Box 4"/>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5" name="Picture 4"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3" name="Rectangle 2"/>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605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coordinate planning and (c) structure bargaining</a:t>
            </a:r>
          </a:p>
        </p:txBody>
      </p:sp>
      <p:sp>
        <p:nvSpPr>
          <p:cNvPr id="229381" name="Text Box 5"/>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5" name="Picture 4"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6" name="Rectangle 5"/>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51905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r>
              <a:rPr lang="en-GB" i="0">
                <a:cs typeface="Arial" charset="0"/>
              </a:rPr>
              <a:t>We have a shared intention that we J =</a:t>
            </a:r>
          </a:p>
          <a:p>
            <a:pPr algn="l">
              <a:spcBef>
                <a:spcPct val="25000"/>
              </a:spcBef>
              <a:spcAft>
                <a:spcPct val="25000"/>
              </a:spcAft>
              <a:defRPr/>
            </a:pPr>
            <a:r>
              <a:rPr lang="ja-JP" altLang="en-GB" i="0">
                <a:latin typeface="Arial"/>
                <a:cs typeface="Arial" charset="0"/>
              </a:rPr>
              <a:t>“</a:t>
            </a:r>
            <a:r>
              <a:rPr lang="en-GB" i="0">
                <a:cs typeface="Arial" charset="0"/>
              </a:rPr>
              <a:t>1. (a) I intend that we J and (b) you intend that we J</a:t>
            </a:r>
          </a:p>
          <a:p>
            <a:pPr algn="l">
              <a:spcBef>
                <a:spcPct val="25000"/>
              </a:spcBef>
              <a:spcAft>
                <a:spcPct val="25000"/>
              </a:spcAft>
              <a:defRPr/>
            </a:pPr>
            <a:r>
              <a:rPr lang="ja-JP" altLang="en-GB" i="0">
                <a:latin typeface="Arial"/>
                <a:cs typeface="Arial" charset="0"/>
              </a:rPr>
              <a:t>“</a:t>
            </a:r>
            <a:r>
              <a:rPr lang="en-GB" i="0">
                <a:cs typeface="Arial" charset="0"/>
              </a:rPr>
              <a:t>2. I intend that we J in accordance with and because of la, lb, and meshing subplans of la and lb; you intend [likewise] …</a:t>
            </a:r>
          </a:p>
          <a:p>
            <a:pPr algn="l">
              <a:spcBef>
                <a:spcPct val="25000"/>
              </a:spcBef>
              <a:defRPr/>
            </a:pPr>
            <a:r>
              <a:rPr lang="en-GB" i="0">
                <a:cs typeface="Arial" charset="0"/>
              </a:rPr>
              <a:t> </a:t>
            </a:r>
            <a:r>
              <a:rPr lang="ja-JP" altLang="en-GB" i="0">
                <a:latin typeface="Arial"/>
                <a:cs typeface="Arial" charset="0"/>
              </a:rPr>
              <a:t>“</a:t>
            </a:r>
            <a:r>
              <a:rPr lang="en-GB" i="0">
                <a:cs typeface="Arial" charset="0"/>
              </a:rPr>
              <a:t>3. 1 and 2 are common knowledge between us</a:t>
            </a:r>
            <a:r>
              <a:rPr lang="ja-JP" altLang="en-GB" i="0">
                <a:latin typeface="Arial"/>
                <a:cs typeface="Arial" charset="0"/>
              </a:rPr>
              <a:t>”</a:t>
            </a:r>
            <a:r>
              <a:rPr lang="en-GB" i="0">
                <a:cs typeface="Arial" charset="0"/>
              </a:rPr>
              <a:t> </a:t>
            </a:r>
          </a:p>
          <a:p>
            <a:pPr algn="r">
              <a:spcBef>
                <a:spcPct val="25000"/>
              </a:spcBef>
              <a:defRPr/>
            </a:pPr>
            <a:r>
              <a:rPr lang="en-GB" i="0">
                <a:cs typeface="Arial" charset="0"/>
              </a:rPr>
              <a:t>(Bratman 1993: View 4)</a:t>
            </a:r>
          </a:p>
        </p:txBody>
      </p:sp>
      <p:pic>
        <p:nvPicPr>
          <p:cNvPr id="5" name="Picture 4"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6" name="Rectangle 5"/>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22670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ratman 2small.jpg"/>
          <p:cNvPicPr>
            <a:picLocks noChangeAspect="1"/>
          </p:cNvPicPr>
          <p:nvPr/>
        </p:nvPicPr>
        <p:blipFill>
          <a:blip r:embed="rId2">
            <a:alphaModFix amt="67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288771"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solidFill>
                  <a:schemeClr val="bg2"/>
                </a:solidFill>
                <a:cs typeface="Arial" charset="0"/>
              </a:rPr>
              <a:t>Substantial account</a:t>
            </a:r>
          </a:p>
          <a:p>
            <a:pPr algn="l">
              <a:spcBef>
                <a:spcPct val="25000"/>
              </a:spcBef>
              <a:spcAft>
                <a:spcPct val="25000"/>
              </a:spcAft>
              <a:defRPr/>
            </a:pPr>
            <a:r>
              <a:rPr lang="en-GB" i="0">
                <a:solidFill>
                  <a:schemeClr val="bg2"/>
                </a:solidFill>
                <a:cs typeface="Arial" charset="0"/>
              </a:rPr>
              <a:t>We have a shared intention that we J =</a:t>
            </a:r>
          </a:p>
          <a:p>
            <a:pPr algn="l">
              <a:spcBef>
                <a:spcPct val="25000"/>
              </a:spcBef>
              <a:spcAft>
                <a:spcPct val="25000"/>
              </a:spcAft>
              <a:defRPr/>
            </a:pPr>
            <a:r>
              <a:rPr lang="ja-JP" altLang="en-GB" i="0">
                <a:solidFill>
                  <a:schemeClr val="bg2"/>
                </a:solidFill>
                <a:latin typeface="Arial"/>
                <a:cs typeface="Arial" charset="0"/>
              </a:rPr>
              <a:t>“</a:t>
            </a:r>
            <a:r>
              <a:rPr lang="en-GB" i="0">
                <a:solidFill>
                  <a:schemeClr val="bg2"/>
                </a:solidFill>
                <a:cs typeface="Arial" charset="0"/>
              </a:rPr>
              <a:t>1. (a) I intend that we J and (b) you intend that we J</a:t>
            </a:r>
          </a:p>
          <a:p>
            <a:pPr algn="l">
              <a:spcBef>
                <a:spcPct val="25000"/>
              </a:spcBef>
              <a:spcAft>
                <a:spcPct val="25000"/>
              </a:spcAft>
              <a:defRPr/>
            </a:pPr>
            <a:r>
              <a:rPr lang="ja-JP" altLang="en-GB" i="0">
                <a:latin typeface="Arial"/>
                <a:cs typeface="Arial" charset="0"/>
              </a:rPr>
              <a:t>“</a:t>
            </a:r>
            <a:r>
              <a:rPr lang="en-GB" i="0">
                <a:cs typeface="Arial" charset="0"/>
              </a:rPr>
              <a:t>2. I intend that we J in accordance with and because of la, lb, and meshing subplans of la and lb; you intend [likewise] …</a:t>
            </a:r>
          </a:p>
          <a:p>
            <a:pPr algn="l">
              <a:spcBef>
                <a:spcPct val="25000"/>
              </a:spcBef>
              <a:defRPr/>
            </a:pPr>
            <a:r>
              <a:rPr lang="en-GB" i="0">
                <a:cs typeface="Arial" charset="0"/>
              </a:rPr>
              <a:t> </a:t>
            </a:r>
            <a:r>
              <a:rPr lang="ja-JP" altLang="en-GB" i="0">
                <a:solidFill>
                  <a:schemeClr val="bg2"/>
                </a:solidFill>
                <a:latin typeface="Arial"/>
                <a:cs typeface="Arial" charset="0"/>
              </a:rPr>
              <a:t>“</a:t>
            </a:r>
            <a:r>
              <a:rPr lang="en-GB" i="0">
                <a:solidFill>
                  <a:schemeClr val="bg2"/>
                </a:solidFill>
                <a:cs typeface="Arial" charset="0"/>
              </a:rPr>
              <a:t>3. 1 and 2 are common knowledge between us</a:t>
            </a:r>
            <a:r>
              <a:rPr lang="ja-JP" altLang="en-GB" i="0">
                <a:solidFill>
                  <a:schemeClr val="bg2"/>
                </a:solidFill>
                <a:latin typeface="Arial"/>
                <a:cs typeface="Arial" charset="0"/>
              </a:rPr>
              <a:t>”</a:t>
            </a:r>
            <a:r>
              <a:rPr lang="en-GB" i="0">
                <a:solidFill>
                  <a:schemeClr val="bg2"/>
                </a:solidFill>
                <a:cs typeface="Arial" charset="0"/>
              </a:rPr>
              <a:t> </a:t>
            </a:r>
          </a:p>
          <a:p>
            <a:pPr algn="r">
              <a:spcBef>
                <a:spcPct val="25000"/>
              </a:spcBef>
              <a:defRPr/>
            </a:pPr>
            <a:r>
              <a:rPr lang="en-GB" i="0">
                <a:solidFill>
                  <a:schemeClr val="bg2"/>
                </a:solidFill>
                <a:cs typeface="Arial" charset="0"/>
              </a:rPr>
              <a:t>(Bratman 1993: View 4)</a:t>
            </a:r>
          </a:p>
        </p:txBody>
      </p:sp>
      <p:sp>
        <p:nvSpPr>
          <p:cNvPr id="28877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877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8774" name="Text Box 6"/>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
        <p:nvSpPr>
          <p:cNvPr id="8" name="Rectangle 7"/>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9404174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solidFill>
                  <a:schemeClr val="bg2"/>
                </a:solidFill>
                <a:cs typeface="Arial" charset="0"/>
              </a:rPr>
              <a:t>Substantial account</a:t>
            </a:r>
          </a:p>
          <a:p>
            <a:pPr algn="l">
              <a:spcBef>
                <a:spcPct val="25000"/>
              </a:spcBef>
              <a:spcAft>
                <a:spcPct val="25000"/>
              </a:spcAft>
              <a:defRPr/>
            </a:pPr>
            <a:r>
              <a:rPr lang="en-GB" i="0">
                <a:solidFill>
                  <a:schemeClr val="bg2"/>
                </a:solidFill>
                <a:cs typeface="Arial" charset="0"/>
              </a:rPr>
              <a:t>We have a shared intention that we J =</a:t>
            </a:r>
          </a:p>
          <a:p>
            <a:pPr algn="l">
              <a:spcBef>
                <a:spcPct val="25000"/>
              </a:spcBef>
              <a:spcAft>
                <a:spcPct val="25000"/>
              </a:spcAft>
              <a:defRPr/>
            </a:pPr>
            <a:r>
              <a:rPr lang="ja-JP" altLang="en-GB" i="0">
                <a:solidFill>
                  <a:schemeClr val="bg2"/>
                </a:solidFill>
                <a:latin typeface="Arial"/>
                <a:cs typeface="Arial" charset="0"/>
              </a:rPr>
              <a:t>“</a:t>
            </a:r>
            <a:r>
              <a:rPr lang="en-GB" i="0">
                <a:solidFill>
                  <a:schemeClr val="bg2"/>
                </a:solidFill>
                <a:cs typeface="Arial" charset="0"/>
              </a:rPr>
              <a:t>1. (a) I intend that we J and (b) you intend that we J</a:t>
            </a:r>
          </a:p>
          <a:p>
            <a:pPr algn="l">
              <a:spcBef>
                <a:spcPct val="25000"/>
              </a:spcBef>
              <a:spcAft>
                <a:spcPct val="25000"/>
              </a:spcAft>
              <a:defRPr/>
            </a:pPr>
            <a:r>
              <a:rPr lang="ja-JP" altLang="en-GB" i="0">
                <a:latin typeface="Arial"/>
                <a:cs typeface="Arial" charset="0"/>
              </a:rPr>
              <a:t>“</a:t>
            </a:r>
            <a:r>
              <a:rPr lang="en-GB" i="0">
                <a:cs typeface="Arial" charset="0"/>
              </a:rPr>
              <a:t>2. I intend that we J in accordance with and because of la, lb, and meshing subplans of la and lb; you intend [likewise] …</a:t>
            </a:r>
          </a:p>
          <a:p>
            <a:pPr algn="l">
              <a:spcBef>
                <a:spcPct val="25000"/>
              </a:spcBef>
              <a:defRPr/>
            </a:pPr>
            <a:r>
              <a:rPr lang="en-GB" i="0">
                <a:cs typeface="Arial" charset="0"/>
              </a:rPr>
              <a:t> </a:t>
            </a:r>
            <a:r>
              <a:rPr lang="ja-JP" altLang="en-GB" i="0">
                <a:latin typeface="Arial"/>
                <a:cs typeface="Arial" charset="0"/>
              </a:rPr>
              <a:t>“</a:t>
            </a:r>
            <a:r>
              <a:rPr lang="en-GB" i="0">
                <a:cs typeface="Arial" charset="0"/>
              </a:rPr>
              <a:t>3. 1 and 2 are common knowledge between us</a:t>
            </a:r>
            <a:r>
              <a:rPr lang="ja-JP" altLang="en-GB" i="0">
                <a:latin typeface="Arial"/>
                <a:cs typeface="Arial" charset="0"/>
              </a:rPr>
              <a:t>”</a:t>
            </a:r>
            <a:r>
              <a:rPr lang="en-GB" i="0">
                <a:cs typeface="Arial" charset="0"/>
              </a:rPr>
              <a:t> </a:t>
            </a:r>
          </a:p>
          <a:p>
            <a:pPr algn="r">
              <a:spcBef>
                <a:spcPct val="25000"/>
              </a:spcBef>
              <a:defRPr/>
            </a:pPr>
            <a:r>
              <a:rPr lang="en-GB" i="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
        <p:nvSpPr>
          <p:cNvPr id="10" name="Rectangle 9"/>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735643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a:t>
            </a:r>
            <a:r>
              <a:rPr lang="en-GB" i="0" dirty="0" err="1">
                <a:cs typeface="Arial" charset="0"/>
              </a:rPr>
              <a:t>Bratman</a:t>
            </a:r>
            <a:r>
              <a:rPr lang="en-GB" i="0" dirty="0">
                <a:cs typeface="Arial" charset="0"/>
              </a:rPr>
              <a:t>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
        <p:nvSpPr>
          <p:cNvPr id="10" name="Rectangle 9"/>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
        <p:nvSpPr>
          <p:cNvPr id="11" name="Text Box 10"/>
          <p:cNvSpPr txBox="1">
            <a:spLocks noChangeArrowheads="1"/>
          </p:cNvSpPr>
          <p:nvPr/>
        </p:nvSpPr>
        <p:spPr bwMode="auto">
          <a:xfrm>
            <a:off x="765175" y="332656"/>
            <a:ext cx="7694613" cy="1785104"/>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r>
              <a:rPr lang="en-GB" i="0" dirty="0">
                <a:latin typeface="Myriad Web"/>
              </a:rPr>
              <a:t>(</a:t>
            </a:r>
            <a:r>
              <a:rPr lang="en-GB" i="0" dirty="0" err="1">
                <a:latin typeface="Myriad Web"/>
              </a:rPr>
              <a:t>Knoblich</a:t>
            </a:r>
            <a:r>
              <a:rPr lang="en-GB" i="0" dirty="0">
                <a:latin typeface="Myriad Web"/>
              </a:rPr>
              <a:t> &amp; </a:t>
            </a:r>
            <a:r>
              <a:rPr lang="en-GB" i="0" dirty="0" err="1">
                <a:latin typeface="Myriad Web"/>
              </a:rPr>
              <a:t>Sebanz</a:t>
            </a:r>
            <a:r>
              <a:rPr lang="en-GB" i="0" dirty="0">
                <a:latin typeface="Myriad Web"/>
              </a:rPr>
              <a:t> 2008: 2022)</a:t>
            </a:r>
          </a:p>
          <a:p>
            <a:pPr algn="r"/>
            <a:endParaRPr lang="en-GB" i="0" dirty="0">
              <a:latin typeface="Myriad Web"/>
            </a:endParaRPr>
          </a:p>
        </p:txBody>
      </p:sp>
      <p:sp>
        <p:nvSpPr>
          <p:cNvPr id="2" name="Rectangle 1"/>
          <p:cNvSpPr/>
          <p:nvPr/>
        </p:nvSpPr>
        <p:spPr bwMode="auto">
          <a:xfrm>
            <a:off x="0" y="2110176"/>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039891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0"/>
          <p:cNvSpPr txBox="1">
            <a:spLocks noChangeArrowheads="1"/>
          </p:cNvSpPr>
          <p:nvPr/>
        </p:nvSpPr>
        <p:spPr bwMode="auto">
          <a:xfrm>
            <a:off x="765175" y="332656"/>
            <a:ext cx="7694613" cy="1446550"/>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endParaRPr lang="en-GB" i="0" dirty="0">
              <a:latin typeface="Myriad Web"/>
            </a:endParaRPr>
          </a:p>
        </p:txBody>
      </p:sp>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endParaRPr lang="en-GB" b="1" i="0" dirty="0" smtClean="0">
              <a:cs typeface="Arial" charset="0"/>
            </a:endParaRP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1">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a:t>
            </a:r>
            <a:r>
              <a:rPr lang="en-GB" i="0" dirty="0" err="1">
                <a:solidFill>
                  <a:schemeClr val="bg2"/>
                </a:solidFill>
                <a:cs typeface="Arial" charset="0"/>
              </a:rPr>
              <a:t>Bratman</a:t>
            </a:r>
            <a:r>
              <a:rPr lang="en-GB" i="0" dirty="0">
                <a:solidFill>
                  <a:schemeClr val="bg2"/>
                </a:solidFill>
                <a:cs typeface="Arial" charset="0"/>
              </a:rPr>
              <a:t> 1993: View 4)</a:t>
            </a:r>
          </a:p>
        </p:txBody>
      </p:sp>
      <p:pic>
        <p:nvPicPr>
          <p:cNvPr id="7" name="Picture 6"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11" name="Rectangle 10"/>
          <p:cNvSpPr/>
          <p:nvPr/>
        </p:nvSpPr>
        <p:spPr bwMode="auto">
          <a:xfrm rot="10800000">
            <a:off x="0" y="44625"/>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solidFill>
                  <a:schemeClr val="bg1">
                    <a:alpha val="33000"/>
                  </a:schemeClr>
                </a:solidFill>
                <a:effectLst/>
                <a:cs typeface="Arial" charset="0"/>
              </a:rPr>
              <a:t>{</a:t>
            </a:r>
          </a:p>
        </p:txBody>
      </p:sp>
      <p:sp>
        <p:nvSpPr>
          <p:cNvPr id="1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solidFill>
                  <a:schemeClr val="bg1">
                    <a:alpha val="33000"/>
                  </a:schemeClr>
                </a:solidFill>
                <a:effectLst/>
                <a:cs typeface="Arial" charset="0"/>
              </a:rPr>
              <a:t>Intentions about intentions</a:t>
            </a:r>
          </a:p>
        </p:txBody>
      </p:sp>
      <p:sp>
        <p:nvSpPr>
          <p:cNvPr id="14"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solidFill>
                  <a:schemeClr val="bg1">
                    <a:alpha val="33000"/>
                  </a:schemeClr>
                </a:solidFill>
                <a:effectLst/>
                <a:cs typeface="Arial" charset="0"/>
              </a:rPr>
              <a:t>{</a:t>
            </a:r>
          </a:p>
        </p:txBody>
      </p:sp>
      <p:sp>
        <p:nvSpPr>
          <p:cNvPr id="15"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solidFill>
                  <a:schemeClr val="bg1">
                    <a:alpha val="33000"/>
                  </a:schemeClr>
                </a:solidFill>
                <a:effectLst/>
                <a:cs typeface="Arial" charset="0"/>
              </a:rPr>
              <a:t>Knowledge of others</a:t>
            </a:r>
            <a:r>
              <a:rPr lang="ja-JP" altLang="en-GB" i="0" dirty="0">
                <a:solidFill>
                  <a:schemeClr val="bg1">
                    <a:alpha val="33000"/>
                  </a:schemeClr>
                </a:solidFill>
                <a:effectLst/>
                <a:latin typeface="Arial"/>
                <a:cs typeface="Arial" charset="0"/>
              </a:rPr>
              <a:t>’</a:t>
            </a:r>
            <a:r>
              <a:rPr lang="en-GB" i="0" dirty="0">
                <a:solidFill>
                  <a:schemeClr val="bg1">
                    <a:alpha val="33000"/>
                  </a:schemeClr>
                </a:solidFill>
                <a:effectLst/>
                <a:cs typeface="Arial" charset="0"/>
              </a:rPr>
              <a:t> knowledge of intentions about intentions</a:t>
            </a:r>
          </a:p>
        </p:txBody>
      </p:sp>
      <p:sp>
        <p:nvSpPr>
          <p:cNvPr id="16" name="Rectangle 15"/>
          <p:cNvSpPr/>
          <p:nvPr/>
        </p:nvSpPr>
        <p:spPr bwMode="auto">
          <a:xfrm>
            <a:off x="4572000" y="2110176"/>
            <a:ext cx="4572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4644008" y="1318088"/>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2509747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bwMode="auto">
          <a:xfrm>
            <a:off x="6605972" y="1777008"/>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28" name="Straight Arrow Connector 27"/>
          <p:cNvCxnSpPr/>
          <p:nvPr/>
        </p:nvCxnSpPr>
        <p:spPr bwMode="auto">
          <a:xfrm>
            <a:off x="5076056"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sp>
        <p:nvSpPr>
          <p:cNvPr id="4" name="TextBox 3"/>
          <p:cNvSpPr txBox="1"/>
          <p:nvPr/>
        </p:nvSpPr>
        <p:spPr>
          <a:xfrm>
            <a:off x="6804248" y="2060848"/>
            <a:ext cx="616042" cy="430887"/>
          </a:xfrm>
          <a:prstGeom prst="rect">
            <a:avLst/>
          </a:prstGeom>
          <a:noFill/>
          <a:effectLst>
            <a:glow rad="50800">
              <a:schemeClr val="tx1">
                <a:alpha val="50000"/>
              </a:schemeClr>
            </a:glow>
          </a:effectLst>
        </p:spPr>
        <p:txBody>
          <a:bodyPr wrap="none" rtlCol="0">
            <a:spAutoFit/>
          </a:bodyPr>
          <a:lstStyle/>
          <a:p>
            <a:r>
              <a:rPr lang="en-US" i="0" dirty="0" smtClean="0"/>
              <a:t>Jon</a:t>
            </a:r>
            <a:endParaRPr lang="en-US" i="0" dirty="0"/>
          </a:p>
        </p:txBody>
      </p:sp>
      <p:sp>
        <p:nvSpPr>
          <p:cNvPr id="19" name="Oval 18"/>
          <p:cNvSpPr/>
          <p:nvPr/>
        </p:nvSpPr>
        <p:spPr bwMode="auto">
          <a:xfrm>
            <a:off x="4067944" y="1772816"/>
            <a:ext cx="1008112" cy="1016496"/>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3" name="Straight Arrow Connector 2"/>
          <p:cNvCxnSpPr>
            <a:stCxn id="18" idx="6"/>
            <a:endCxn id="19" idx="2"/>
          </p:cNvCxnSpPr>
          <p:nvPr/>
        </p:nvCxnSpPr>
        <p:spPr bwMode="auto">
          <a:xfrm>
            <a:off x="2538028" y="228106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sp>
        <p:nvSpPr>
          <p:cNvPr id="31" name="TextBox 30"/>
          <p:cNvSpPr txBox="1"/>
          <p:nvPr/>
        </p:nvSpPr>
        <p:spPr>
          <a:xfrm>
            <a:off x="4283968" y="2060848"/>
            <a:ext cx="659155" cy="430887"/>
          </a:xfrm>
          <a:prstGeom prst="rect">
            <a:avLst/>
          </a:prstGeom>
          <a:noFill/>
        </p:spPr>
        <p:txBody>
          <a:bodyPr wrap="none" rtlCol="0">
            <a:spAutoFit/>
          </a:bodyPr>
          <a:lstStyle/>
          <a:p>
            <a:r>
              <a:rPr lang="en-US" i="0" dirty="0" smtClean="0"/>
              <a:t>buy</a:t>
            </a:r>
            <a:endParaRPr lang="en-US" i="0" dirty="0"/>
          </a:p>
        </p:txBody>
      </p:sp>
      <p:sp>
        <p:nvSpPr>
          <p:cNvPr id="18" name="Oval 17"/>
          <p:cNvSpPr/>
          <p:nvPr/>
        </p:nvSpPr>
        <p:spPr bwMode="auto">
          <a:xfrm>
            <a:off x="1529916" y="1777008"/>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26" name="Straight Arrow Connector 25"/>
          <p:cNvCxnSpPr/>
          <p:nvPr/>
        </p:nvCxnSpPr>
        <p:spPr bwMode="auto">
          <a:xfrm>
            <a:off x="0"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sp>
        <p:nvSpPr>
          <p:cNvPr id="34" name="TextBox 33"/>
          <p:cNvSpPr txBox="1"/>
          <p:nvPr/>
        </p:nvSpPr>
        <p:spPr>
          <a:xfrm>
            <a:off x="1618894" y="2060848"/>
            <a:ext cx="864874" cy="430887"/>
          </a:xfrm>
          <a:prstGeom prst="rect">
            <a:avLst/>
          </a:prstGeom>
          <a:noFill/>
          <a:effectLst>
            <a:glow rad="50800">
              <a:schemeClr val="tx1">
                <a:alpha val="50000"/>
              </a:schemeClr>
            </a:glow>
          </a:effectLst>
        </p:spPr>
        <p:txBody>
          <a:bodyPr wrap="none" rtlCol="0">
            <a:spAutoFit/>
          </a:bodyPr>
          <a:lstStyle/>
          <a:p>
            <a:r>
              <a:rPr lang="en-US" i="0" dirty="0" smtClean="0"/>
              <a:t>travel</a:t>
            </a:r>
            <a:endParaRPr lang="en-US" i="0" dirty="0"/>
          </a:p>
        </p:txBody>
      </p:sp>
    </p:spTree>
    <p:extLst>
      <p:ext uri="{BB962C8B-B14F-4D97-AF65-F5344CB8AC3E}">
        <p14:creationId xmlns:p14="http://schemas.microsoft.com/office/powerpoint/2010/main" val="713445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bwMode="auto">
          <a:xfrm>
            <a:off x="6605972" y="1777008"/>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4" name="Oval 23"/>
          <p:cNvSpPr/>
          <p:nvPr/>
        </p:nvSpPr>
        <p:spPr bwMode="auto">
          <a:xfrm>
            <a:off x="6588224" y="4216896"/>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27" name="Straight Arrow Connector 26"/>
          <p:cNvCxnSpPr/>
          <p:nvPr/>
        </p:nvCxnSpPr>
        <p:spPr bwMode="auto">
          <a:xfrm>
            <a:off x="5076056"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cxnSp>
        <p:nvCxnSpPr>
          <p:cNvPr id="28" name="Straight Arrow Connector 27"/>
          <p:cNvCxnSpPr/>
          <p:nvPr/>
        </p:nvCxnSpPr>
        <p:spPr bwMode="auto">
          <a:xfrm>
            <a:off x="5076056"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sp>
        <p:nvSpPr>
          <p:cNvPr id="4" name="TextBox 3"/>
          <p:cNvSpPr txBox="1"/>
          <p:nvPr/>
        </p:nvSpPr>
        <p:spPr>
          <a:xfrm>
            <a:off x="6804248" y="2060848"/>
            <a:ext cx="616042" cy="430887"/>
          </a:xfrm>
          <a:prstGeom prst="rect">
            <a:avLst/>
          </a:prstGeom>
          <a:noFill/>
          <a:effectLst>
            <a:glow rad="50800">
              <a:schemeClr val="tx1">
                <a:alpha val="50000"/>
              </a:schemeClr>
            </a:glow>
          </a:effectLst>
        </p:spPr>
        <p:txBody>
          <a:bodyPr wrap="none" rtlCol="0">
            <a:spAutoFit/>
          </a:bodyPr>
          <a:lstStyle/>
          <a:p>
            <a:r>
              <a:rPr lang="en-US" i="0" dirty="0" smtClean="0"/>
              <a:t>Jon</a:t>
            </a:r>
            <a:endParaRPr lang="en-US" i="0" dirty="0"/>
          </a:p>
        </p:txBody>
      </p:sp>
      <p:sp>
        <p:nvSpPr>
          <p:cNvPr id="30" name="TextBox 29"/>
          <p:cNvSpPr txBox="1"/>
          <p:nvPr/>
        </p:nvSpPr>
        <p:spPr>
          <a:xfrm>
            <a:off x="6876256" y="4509120"/>
            <a:ext cx="432376" cy="430887"/>
          </a:xfrm>
          <a:prstGeom prst="rect">
            <a:avLst/>
          </a:prstGeom>
          <a:noFill/>
          <a:effectLst>
            <a:glow rad="50800">
              <a:schemeClr val="tx1">
                <a:alpha val="50000"/>
              </a:schemeClr>
            </a:glow>
          </a:effectLst>
        </p:spPr>
        <p:txBody>
          <a:bodyPr wrap="none" rtlCol="0">
            <a:spAutoFit/>
          </a:bodyPr>
          <a:lstStyle/>
          <a:p>
            <a:r>
              <a:rPr lang="en-US" i="0" dirty="0" smtClean="0"/>
              <a:t>Al</a:t>
            </a:r>
            <a:endParaRPr lang="en-US" i="0" dirty="0"/>
          </a:p>
        </p:txBody>
      </p:sp>
      <p:sp>
        <p:nvSpPr>
          <p:cNvPr id="19" name="Oval 18"/>
          <p:cNvSpPr/>
          <p:nvPr/>
        </p:nvSpPr>
        <p:spPr bwMode="auto">
          <a:xfrm>
            <a:off x="4067944" y="1772816"/>
            <a:ext cx="1008112" cy="1016496"/>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Oval 22"/>
          <p:cNvSpPr/>
          <p:nvPr/>
        </p:nvSpPr>
        <p:spPr bwMode="auto">
          <a:xfrm>
            <a:off x="4050196" y="4212704"/>
            <a:ext cx="1008112" cy="1016496"/>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3" name="Straight Arrow Connector 2"/>
          <p:cNvCxnSpPr>
            <a:stCxn id="18" idx="6"/>
            <a:endCxn id="19" idx="2"/>
          </p:cNvCxnSpPr>
          <p:nvPr/>
        </p:nvCxnSpPr>
        <p:spPr bwMode="auto">
          <a:xfrm>
            <a:off x="2538028" y="228106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cxnSp>
        <p:nvCxnSpPr>
          <p:cNvPr id="29" name="Straight Arrow Connector 28"/>
          <p:cNvCxnSpPr/>
          <p:nvPr/>
        </p:nvCxnSpPr>
        <p:spPr bwMode="auto">
          <a:xfrm>
            <a:off x="2555776"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sp>
        <p:nvSpPr>
          <p:cNvPr id="31" name="TextBox 30"/>
          <p:cNvSpPr txBox="1"/>
          <p:nvPr/>
        </p:nvSpPr>
        <p:spPr>
          <a:xfrm>
            <a:off x="4283968" y="2060848"/>
            <a:ext cx="659155" cy="430887"/>
          </a:xfrm>
          <a:prstGeom prst="rect">
            <a:avLst/>
          </a:prstGeom>
          <a:noFill/>
        </p:spPr>
        <p:txBody>
          <a:bodyPr wrap="none" rtlCol="0">
            <a:spAutoFit/>
          </a:bodyPr>
          <a:lstStyle/>
          <a:p>
            <a:r>
              <a:rPr lang="en-US" i="0" dirty="0" smtClean="0"/>
              <a:t>buy</a:t>
            </a:r>
            <a:endParaRPr lang="en-US" i="0" dirty="0"/>
          </a:p>
        </p:txBody>
      </p:sp>
      <p:sp>
        <p:nvSpPr>
          <p:cNvPr id="32" name="TextBox 31"/>
          <p:cNvSpPr txBox="1"/>
          <p:nvPr/>
        </p:nvSpPr>
        <p:spPr>
          <a:xfrm>
            <a:off x="4283968" y="4509120"/>
            <a:ext cx="659155" cy="430887"/>
          </a:xfrm>
          <a:prstGeom prst="rect">
            <a:avLst/>
          </a:prstGeom>
          <a:noFill/>
        </p:spPr>
        <p:txBody>
          <a:bodyPr wrap="none" rtlCol="0">
            <a:spAutoFit/>
          </a:bodyPr>
          <a:lstStyle/>
          <a:p>
            <a:r>
              <a:rPr lang="en-US" i="0" dirty="0" smtClean="0"/>
              <a:t>buy</a:t>
            </a:r>
            <a:endParaRPr lang="en-US" i="0" dirty="0"/>
          </a:p>
        </p:txBody>
      </p:sp>
      <p:sp>
        <p:nvSpPr>
          <p:cNvPr id="18" name="Oval 17"/>
          <p:cNvSpPr/>
          <p:nvPr/>
        </p:nvSpPr>
        <p:spPr bwMode="auto">
          <a:xfrm>
            <a:off x="1529916" y="1777008"/>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512168" y="4216896"/>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25" name="Straight Arrow Connector 24"/>
          <p:cNvCxnSpPr/>
          <p:nvPr/>
        </p:nvCxnSpPr>
        <p:spPr bwMode="auto">
          <a:xfrm>
            <a:off x="0"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cxnSp>
        <p:nvCxnSpPr>
          <p:cNvPr id="26" name="Straight Arrow Connector 25"/>
          <p:cNvCxnSpPr/>
          <p:nvPr/>
        </p:nvCxnSpPr>
        <p:spPr bwMode="auto">
          <a:xfrm>
            <a:off x="0"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sp>
        <p:nvSpPr>
          <p:cNvPr id="33" name="TextBox 32"/>
          <p:cNvSpPr txBox="1"/>
          <p:nvPr/>
        </p:nvSpPr>
        <p:spPr>
          <a:xfrm>
            <a:off x="1618894" y="4509120"/>
            <a:ext cx="864874" cy="430887"/>
          </a:xfrm>
          <a:prstGeom prst="rect">
            <a:avLst/>
          </a:prstGeom>
          <a:noFill/>
          <a:effectLst>
            <a:glow rad="50800">
              <a:schemeClr val="tx1">
                <a:alpha val="50000"/>
              </a:schemeClr>
            </a:glow>
          </a:effectLst>
        </p:spPr>
        <p:txBody>
          <a:bodyPr wrap="none" rtlCol="0">
            <a:spAutoFit/>
          </a:bodyPr>
          <a:lstStyle/>
          <a:p>
            <a:r>
              <a:rPr lang="en-US" i="0" dirty="0" smtClean="0"/>
              <a:t>travel</a:t>
            </a:r>
            <a:endParaRPr lang="en-US" i="0" dirty="0"/>
          </a:p>
        </p:txBody>
      </p:sp>
      <p:sp>
        <p:nvSpPr>
          <p:cNvPr id="34" name="TextBox 33"/>
          <p:cNvSpPr txBox="1"/>
          <p:nvPr/>
        </p:nvSpPr>
        <p:spPr>
          <a:xfrm>
            <a:off x="1618894" y="2060848"/>
            <a:ext cx="864874" cy="430887"/>
          </a:xfrm>
          <a:prstGeom prst="rect">
            <a:avLst/>
          </a:prstGeom>
          <a:noFill/>
          <a:effectLst>
            <a:glow rad="50800">
              <a:schemeClr val="tx1">
                <a:alpha val="50000"/>
              </a:schemeClr>
            </a:glow>
          </a:effectLst>
        </p:spPr>
        <p:txBody>
          <a:bodyPr wrap="none" rtlCol="0">
            <a:spAutoFit/>
          </a:bodyPr>
          <a:lstStyle/>
          <a:p>
            <a:r>
              <a:rPr lang="en-US" i="0" dirty="0" smtClean="0"/>
              <a:t>travel</a:t>
            </a:r>
            <a:endParaRPr lang="en-US" i="0" dirty="0"/>
          </a:p>
        </p:txBody>
      </p:sp>
    </p:spTree>
    <p:extLst>
      <p:ext uri="{BB962C8B-B14F-4D97-AF65-F5344CB8AC3E}">
        <p14:creationId xmlns:p14="http://schemas.microsoft.com/office/powerpoint/2010/main" val="14441395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7544" y="369238"/>
            <a:ext cx="3600400"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a:t>
            </a:r>
            <a:r>
              <a:rPr lang="en-US" i="0" dirty="0">
                <a:effectLst>
                  <a:glow rad="101600">
                    <a:schemeClr val="tx1">
                      <a:alpha val="75000"/>
                    </a:schemeClr>
                  </a:glow>
                </a:effectLst>
              </a:rPr>
              <a:t>goal-directed action, or something resembling one, comprising two or more agents’ goal-directed activities.</a:t>
            </a:r>
          </a:p>
        </p:txBody>
      </p:sp>
    </p:spTree>
    <p:extLst>
      <p:ext uri="{BB962C8B-B14F-4D97-AF65-F5344CB8AC3E}">
        <p14:creationId xmlns:p14="http://schemas.microsoft.com/office/powerpoint/2010/main" val="513287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851920" y="0"/>
            <a:ext cx="1440160" cy="6858000"/>
          </a:xfrm>
          <a:prstGeom prst="rect">
            <a:avLst/>
          </a:prstGeom>
          <a:solidFill>
            <a:srgbClr val="7D0000"/>
          </a:solidFill>
          <a:ln w="9525" cap="flat" cmpd="sng" algn="ctr">
            <a:noFill/>
            <a:prstDash val="solid"/>
            <a:round/>
            <a:headEnd type="none" w="med" len="med"/>
            <a:tailEnd type="none" w="med" len="med"/>
          </a:ln>
          <a:effectLst>
            <a:glow rad="50800">
              <a:schemeClr val="tx1">
                <a:alpha val="50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6605972" y="1777008"/>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4" name="Oval 23"/>
          <p:cNvSpPr/>
          <p:nvPr/>
        </p:nvSpPr>
        <p:spPr bwMode="auto">
          <a:xfrm>
            <a:off x="6588224" y="4216896"/>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27" name="Straight Arrow Connector 26"/>
          <p:cNvCxnSpPr/>
          <p:nvPr/>
        </p:nvCxnSpPr>
        <p:spPr bwMode="auto">
          <a:xfrm>
            <a:off x="5076056"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cxnSp>
        <p:nvCxnSpPr>
          <p:cNvPr id="28" name="Straight Arrow Connector 27"/>
          <p:cNvCxnSpPr/>
          <p:nvPr/>
        </p:nvCxnSpPr>
        <p:spPr bwMode="auto">
          <a:xfrm>
            <a:off x="5076056"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sp>
        <p:nvSpPr>
          <p:cNvPr id="4" name="TextBox 3"/>
          <p:cNvSpPr txBox="1"/>
          <p:nvPr/>
        </p:nvSpPr>
        <p:spPr>
          <a:xfrm>
            <a:off x="6804248" y="2060848"/>
            <a:ext cx="616042" cy="430887"/>
          </a:xfrm>
          <a:prstGeom prst="rect">
            <a:avLst/>
          </a:prstGeom>
          <a:noFill/>
          <a:effectLst>
            <a:glow rad="50800">
              <a:schemeClr val="tx1">
                <a:alpha val="50000"/>
              </a:schemeClr>
            </a:glow>
          </a:effectLst>
        </p:spPr>
        <p:txBody>
          <a:bodyPr wrap="none" rtlCol="0">
            <a:spAutoFit/>
          </a:bodyPr>
          <a:lstStyle/>
          <a:p>
            <a:r>
              <a:rPr lang="en-US" i="0" dirty="0" smtClean="0"/>
              <a:t>Jon</a:t>
            </a:r>
            <a:endParaRPr lang="en-US" i="0" dirty="0"/>
          </a:p>
        </p:txBody>
      </p:sp>
      <p:sp>
        <p:nvSpPr>
          <p:cNvPr id="30" name="TextBox 29"/>
          <p:cNvSpPr txBox="1"/>
          <p:nvPr/>
        </p:nvSpPr>
        <p:spPr>
          <a:xfrm>
            <a:off x="6876256" y="4509120"/>
            <a:ext cx="432376" cy="430887"/>
          </a:xfrm>
          <a:prstGeom prst="rect">
            <a:avLst/>
          </a:prstGeom>
          <a:noFill/>
          <a:effectLst>
            <a:glow rad="50800">
              <a:schemeClr val="tx1">
                <a:alpha val="50000"/>
              </a:schemeClr>
            </a:glow>
          </a:effectLst>
        </p:spPr>
        <p:txBody>
          <a:bodyPr wrap="none" rtlCol="0">
            <a:spAutoFit/>
          </a:bodyPr>
          <a:lstStyle/>
          <a:p>
            <a:r>
              <a:rPr lang="en-US" i="0" dirty="0" smtClean="0"/>
              <a:t>Al</a:t>
            </a:r>
            <a:endParaRPr lang="en-US" i="0" dirty="0"/>
          </a:p>
        </p:txBody>
      </p:sp>
      <p:sp>
        <p:nvSpPr>
          <p:cNvPr id="19" name="Oval 18"/>
          <p:cNvSpPr/>
          <p:nvPr/>
        </p:nvSpPr>
        <p:spPr bwMode="auto">
          <a:xfrm>
            <a:off x="4067944" y="1772816"/>
            <a:ext cx="1008112" cy="1016496"/>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Oval 22"/>
          <p:cNvSpPr/>
          <p:nvPr/>
        </p:nvSpPr>
        <p:spPr bwMode="auto">
          <a:xfrm>
            <a:off x="4050196" y="4212704"/>
            <a:ext cx="1008112" cy="1016496"/>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3" name="Straight Arrow Connector 2"/>
          <p:cNvCxnSpPr>
            <a:stCxn id="18" idx="6"/>
            <a:endCxn id="19" idx="2"/>
          </p:cNvCxnSpPr>
          <p:nvPr/>
        </p:nvCxnSpPr>
        <p:spPr bwMode="auto">
          <a:xfrm>
            <a:off x="2538028" y="228106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cxnSp>
        <p:nvCxnSpPr>
          <p:cNvPr id="29" name="Straight Arrow Connector 28"/>
          <p:cNvCxnSpPr/>
          <p:nvPr/>
        </p:nvCxnSpPr>
        <p:spPr bwMode="auto">
          <a:xfrm>
            <a:off x="2555776"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sp>
        <p:nvSpPr>
          <p:cNvPr id="31" name="TextBox 30"/>
          <p:cNvSpPr txBox="1"/>
          <p:nvPr/>
        </p:nvSpPr>
        <p:spPr>
          <a:xfrm>
            <a:off x="4283968" y="2060848"/>
            <a:ext cx="659155" cy="430887"/>
          </a:xfrm>
          <a:prstGeom prst="rect">
            <a:avLst/>
          </a:prstGeom>
          <a:noFill/>
        </p:spPr>
        <p:txBody>
          <a:bodyPr wrap="none" rtlCol="0">
            <a:spAutoFit/>
          </a:bodyPr>
          <a:lstStyle/>
          <a:p>
            <a:r>
              <a:rPr lang="en-US" i="0" dirty="0" smtClean="0"/>
              <a:t>buy</a:t>
            </a:r>
            <a:endParaRPr lang="en-US" i="0" dirty="0"/>
          </a:p>
        </p:txBody>
      </p:sp>
      <p:sp>
        <p:nvSpPr>
          <p:cNvPr id="32" name="TextBox 31"/>
          <p:cNvSpPr txBox="1"/>
          <p:nvPr/>
        </p:nvSpPr>
        <p:spPr>
          <a:xfrm>
            <a:off x="4283968" y="4509120"/>
            <a:ext cx="659155" cy="430887"/>
          </a:xfrm>
          <a:prstGeom prst="rect">
            <a:avLst/>
          </a:prstGeom>
          <a:noFill/>
        </p:spPr>
        <p:txBody>
          <a:bodyPr wrap="none" rtlCol="0">
            <a:spAutoFit/>
          </a:bodyPr>
          <a:lstStyle/>
          <a:p>
            <a:r>
              <a:rPr lang="en-US" i="0" dirty="0" smtClean="0"/>
              <a:t>buy</a:t>
            </a:r>
            <a:endParaRPr lang="en-US" i="0" dirty="0"/>
          </a:p>
        </p:txBody>
      </p:sp>
      <p:sp>
        <p:nvSpPr>
          <p:cNvPr id="18" name="Oval 17"/>
          <p:cNvSpPr/>
          <p:nvPr/>
        </p:nvSpPr>
        <p:spPr bwMode="auto">
          <a:xfrm>
            <a:off x="1529916" y="1777008"/>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512168" y="4216896"/>
            <a:ext cx="1008112" cy="1008112"/>
          </a:xfrm>
          <a:prstGeom prst="ellipse">
            <a:avLst/>
          </a:prstGeom>
          <a:noFill/>
          <a:ln w="38100" cap="flat" cmpd="sng" algn="ctr">
            <a:solidFill>
              <a:schemeClr val="bg1"/>
            </a:solidFill>
            <a:prstDash val="solid"/>
            <a:round/>
            <a:headEnd type="none" w="med" len="med"/>
            <a:tailEnd type="none" w="med" len="med"/>
          </a:ln>
          <a:effectLst>
            <a:glow rad="50800">
              <a:schemeClr val="tx1">
                <a:alpha val="50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25" name="Straight Arrow Connector 24"/>
          <p:cNvCxnSpPr/>
          <p:nvPr/>
        </p:nvCxnSpPr>
        <p:spPr bwMode="auto">
          <a:xfrm>
            <a:off x="0"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cxnSp>
        <p:nvCxnSpPr>
          <p:cNvPr id="26" name="Straight Arrow Connector 25"/>
          <p:cNvCxnSpPr/>
          <p:nvPr/>
        </p:nvCxnSpPr>
        <p:spPr bwMode="auto">
          <a:xfrm>
            <a:off x="0"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a:glow rad="50800">
              <a:schemeClr val="tx1">
                <a:alpha val="50000"/>
              </a:schemeClr>
            </a:glow>
          </a:effectLst>
        </p:spPr>
      </p:cxnSp>
      <p:sp>
        <p:nvSpPr>
          <p:cNvPr id="33" name="TextBox 32"/>
          <p:cNvSpPr txBox="1"/>
          <p:nvPr/>
        </p:nvSpPr>
        <p:spPr>
          <a:xfrm>
            <a:off x="1618894" y="4509120"/>
            <a:ext cx="864874" cy="430887"/>
          </a:xfrm>
          <a:prstGeom prst="rect">
            <a:avLst/>
          </a:prstGeom>
          <a:noFill/>
          <a:effectLst>
            <a:glow rad="50800">
              <a:schemeClr val="tx1">
                <a:alpha val="50000"/>
              </a:schemeClr>
            </a:glow>
          </a:effectLst>
        </p:spPr>
        <p:txBody>
          <a:bodyPr wrap="none" rtlCol="0">
            <a:spAutoFit/>
          </a:bodyPr>
          <a:lstStyle/>
          <a:p>
            <a:r>
              <a:rPr lang="en-US" i="0" dirty="0" smtClean="0"/>
              <a:t>travel</a:t>
            </a:r>
            <a:endParaRPr lang="en-US" i="0" dirty="0"/>
          </a:p>
        </p:txBody>
      </p:sp>
      <p:sp>
        <p:nvSpPr>
          <p:cNvPr id="34" name="TextBox 33"/>
          <p:cNvSpPr txBox="1"/>
          <p:nvPr/>
        </p:nvSpPr>
        <p:spPr>
          <a:xfrm>
            <a:off x="1618894" y="2060848"/>
            <a:ext cx="864874" cy="430887"/>
          </a:xfrm>
          <a:prstGeom prst="rect">
            <a:avLst/>
          </a:prstGeom>
          <a:noFill/>
          <a:effectLst>
            <a:glow rad="50800">
              <a:schemeClr val="tx1">
                <a:alpha val="50000"/>
              </a:schemeClr>
            </a:glow>
          </a:effectLst>
        </p:spPr>
        <p:txBody>
          <a:bodyPr wrap="none" rtlCol="0">
            <a:spAutoFit/>
          </a:bodyPr>
          <a:lstStyle/>
          <a:p>
            <a:r>
              <a:rPr lang="en-US" i="0" dirty="0" smtClean="0"/>
              <a:t>travel</a:t>
            </a:r>
            <a:endParaRPr lang="en-US" i="0" dirty="0"/>
          </a:p>
        </p:txBody>
      </p:sp>
    </p:spTree>
    <p:extLst>
      <p:ext uri="{BB962C8B-B14F-4D97-AF65-F5344CB8AC3E}">
        <p14:creationId xmlns:p14="http://schemas.microsoft.com/office/powerpoint/2010/main" val="2895169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0"/>
          <p:cNvSpPr txBox="1">
            <a:spLocks noChangeArrowheads="1"/>
          </p:cNvSpPr>
          <p:nvPr/>
        </p:nvSpPr>
        <p:spPr bwMode="auto">
          <a:xfrm>
            <a:off x="765175" y="332656"/>
            <a:ext cx="7694613" cy="1446550"/>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endParaRPr lang="en-GB" i="0" dirty="0">
              <a:latin typeface="Myriad Web"/>
            </a:endParaRPr>
          </a:p>
        </p:txBody>
      </p:sp>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endParaRPr lang="en-GB" b="1" i="0" dirty="0" smtClean="0">
              <a:cs typeface="Arial" charset="0"/>
            </a:endParaRP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1">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a:t>
            </a:r>
            <a:r>
              <a:rPr lang="en-GB" i="0" dirty="0" err="1">
                <a:solidFill>
                  <a:schemeClr val="bg2"/>
                </a:solidFill>
                <a:cs typeface="Arial" charset="0"/>
              </a:rPr>
              <a:t>Bratman</a:t>
            </a:r>
            <a:r>
              <a:rPr lang="en-GB" i="0" dirty="0">
                <a:solidFill>
                  <a:schemeClr val="bg2"/>
                </a:solidFill>
                <a:cs typeface="Arial" charset="0"/>
              </a:rPr>
              <a:t> 1993: View 4)</a:t>
            </a:r>
          </a:p>
        </p:txBody>
      </p:sp>
      <p:pic>
        <p:nvPicPr>
          <p:cNvPr id="7" name="Picture 6"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11" name="Rectangle 10"/>
          <p:cNvSpPr/>
          <p:nvPr/>
        </p:nvSpPr>
        <p:spPr bwMode="auto">
          <a:xfrm rot="10800000">
            <a:off x="0" y="44625"/>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solidFill>
                  <a:schemeClr val="bg1">
                    <a:alpha val="33000"/>
                  </a:schemeClr>
                </a:solidFill>
                <a:effectLst/>
                <a:cs typeface="Arial" charset="0"/>
              </a:rPr>
              <a:t>{</a:t>
            </a:r>
          </a:p>
        </p:txBody>
      </p:sp>
      <p:sp>
        <p:nvSpPr>
          <p:cNvPr id="1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solidFill>
                  <a:schemeClr val="bg1">
                    <a:alpha val="33000"/>
                  </a:schemeClr>
                </a:solidFill>
                <a:effectLst/>
                <a:cs typeface="Arial" charset="0"/>
              </a:rPr>
              <a:t>Intentions about intentions</a:t>
            </a:r>
          </a:p>
        </p:txBody>
      </p:sp>
      <p:sp>
        <p:nvSpPr>
          <p:cNvPr id="14"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solidFill>
                  <a:schemeClr val="bg1">
                    <a:alpha val="33000"/>
                  </a:schemeClr>
                </a:solidFill>
                <a:effectLst/>
                <a:cs typeface="Arial" charset="0"/>
              </a:rPr>
              <a:t>{</a:t>
            </a:r>
          </a:p>
        </p:txBody>
      </p:sp>
      <p:sp>
        <p:nvSpPr>
          <p:cNvPr id="15"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solidFill>
                  <a:schemeClr val="bg1">
                    <a:alpha val="33000"/>
                  </a:schemeClr>
                </a:solidFill>
                <a:effectLst/>
                <a:cs typeface="Arial" charset="0"/>
              </a:rPr>
              <a:t>Knowledge of others</a:t>
            </a:r>
            <a:r>
              <a:rPr lang="ja-JP" altLang="en-GB" i="0" dirty="0">
                <a:solidFill>
                  <a:schemeClr val="bg1">
                    <a:alpha val="33000"/>
                  </a:schemeClr>
                </a:solidFill>
                <a:effectLst/>
                <a:latin typeface="Arial"/>
                <a:cs typeface="Arial" charset="0"/>
              </a:rPr>
              <a:t>’</a:t>
            </a:r>
            <a:r>
              <a:rPr lang="en-GB" i="0" dirty="0">
                <a:solidFill>
                  <a:schemeClr val="bg1">
                    <a:alpha val="33000"/>
                  </a:schemeClr>
                </a:solidFill>
                <a:effectLst/>
                <a:cs typeface="Arial" charset="0"/>
              </a:rPr>
              <a:t> knowledge of intentions about intentions</a:t>
            </a:r>
          </a:p>
        </p:txBody>
      </p:sp>
      <p:sp>
        <p:nvSpPr>
          <p:cNvPr id="16" name="Rectangle 15"/>
          <p:cNvSpPr/>
          <p:nvPr/>
        </p:nvSpPr>
        <p:spPr bwMode="auto">
          <a:xfrm>
            <a:off x="4572000" y="2110176"/>
            <a:ext cx="4572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4644008" y="1318088"/>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387196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0"/>
          <p:cNvSpPr txBox="1">
            <a:spLocks noChangeArrowheads="1"/>
          </p:cNvSpPr>
          <p:nvPr/>
        </p:nvSpPr>
        <p:spPr bwMode="auto">
          <a:xfrm>
            <a:off x="765175" y="332656"/>
            <a:ext cx="7694613" cy="1446550"/>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endParaRPr lang="en-GB" i="0" dirty="0">
              <a:latin typeface="Myriad Web"/>
            </a:endParaRPr>
          </a:p>
        </p:txBody>
      </p:sp>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endParaRPr lang="en-GB" b="1" i="0" dirty="0" smtClean="0">
              <a:cs typeface="Arial" charset="0"/>
            </a:endParaRP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1">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a:t>
            </a:r>
            <a:r>
              <a:rPr lang="en-GB" i="0" dirty="0" err="1">
                <a:solidFill>
                  <a:schemeClr val="bg2"/>
                </a:solidFill>
                <a:cs typeface="Arial" charset="0"/>
              </a:rPr>
              <a:t>Bratman</a:t>
            </a:r>
            <a:r>
              <a:rPr lang="en-GB" i="0" dirty="0">
                <a:solidFill>
                  <a:schemeClr val="bg2"/>
                </a:solidFill>
                <a:cs typeface="Arial" charset="0"/>
              </a:rPr>
              <a:t> 1993: View 4)</a:t>
            </a:r>
          </a:p>
        </p:txBody>
      </p:sp>
      <p:pic>
        <p:nvPicPr>
          <p:cNvPr id="7" name="Picture 6"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11" name="Rectangle 10"/>
          <p:cNvSpPr/>
          <p:nvPr/>
        </p:nvSpPr>
        <p:spPr bwMode="auto">
          <a:xfrm rot="10800000">
            <a:off x="0" y="44625"/>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dirty="0">
                <a:solidFill>
                  <a:schemeClr val="bg1">
                    <a:alpha val="33000"/>
                  </a:schemeClr>
                </a:solidFill>
                <a:effectLst/>
                <a:cs typeface="Arial" charset="0"/>
              </a:rPr>
              <a:t>{</a:t>
            </a:r>
          </a:p>
        </p:txBody>
      </p:sp>
      <p:sp>
        <p:nvSpPr>
          <p:cNvPr id="1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solidFill>
                  <a:schemeClr val="bg1">
                    <a:alpha val="33000"/>
                  </a:schemeClr>
                </a:solidFill>
                <a:effectLst/>
                <a:cs typeface="Arial" charset="0"/>
              </a:rPr>
              <a:t>Intentions about intentions</a:t>
            </a:r>
          </a:p>
        </p:txBody>
      </p:sp>
      <p:sp>
        <p:nvSpPr>
          <p:cNvPr id="14"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solidFill>
                  <a:schemeClr val="bg1">
                    <a:alpha val="33000"/>
                  </a:schemeClr>
                </a:solidFill>
                <a:effectLst/>
                <a:cs typeface="Arial" charset="0"/>
              </a:rPr>
              <a:t>{</a:t>
            </a:r>
          </a:p>
        </p:txBody>
      </p:sp>
      <p:sp>
        <p:nvSpPr>
          <p:cNvPr id="15"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solidFill>
                  <a:schemeClr val="bg1">
                    <a:alpha val="33000"/>
                  </a:schemeClr>
                </a:solidFill>
                <a:effectLst/>
                <a:cs typeface="Arial" charset="0"/>
              </a:rPr>
              <a:t>Knowledge of others</a:t>
            </a:r>
            <a:r>
              <a:rPr lang="ja-JP" altLang="en-GB" i="0" dirty="0">
                <a:solidFill>
                  <a:schemeClr val="bg1">
                    <a:alpha val="33000"/>
                  </a:schemeClr>
                </a:solidFill>
                <a:effectLst/>
                <a:latin typeface="Arial"/>
                <a:cs typeface="Arial" charset="0"/>
              </a:rPr>
              <a:t>’</a:t>
            </a:r>
            <a:r>
              <a:rPr lang="en-GB" i="0" dirty="0">
                <a:solidFill>
                  <a:schemeClr val="bg1">
                    <a:alpha val="33000"/>
                  </a:schemeClr>
                </a:solidFill>
                <a:effectLst/>
                <a:cs typeface="Arial" charset="0"/>
              </a:rPr>
              <a:t> knowledge of intentions about intentions</a:t>
            </a:r>
          </a:p>
        </p:txBody>
      </p:sp>
      <p:sp>
        <p:nvSpPr>
          <p:cNvPr id="16" name="Rectangle 15"/>
          <p:cNvSpPr/>
          <p:nvPr/>
        </p:nvSpPr>
        <p:spPr bwMode="auto">
          <a:xfrm>
            <a:off x="4572000" y="2110176"/>
            <a:ext cx="4572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4644008" y="1318088"/>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
        <p:nvSpPr>
          <p:cNvPr id="18" name="Text Box 10"/>
          <p:cNvSpPr txBox="1">
            <a:spLocks noChangeArrowheads="1"/>
          </p:cNvSpPr>
          <p:nvPr/>
        </p:nvSpPr>
        <p:spPr bwMode="auto">
          <a:xfrm>
            <a:off x="765175" y="332656"/>
            <a:ext cx="7694613" cy="1785104"/>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r>
              <a:rPr lang="en-GB" i="0" dirty="0">
                <a:latin typeface="Myriad Web"/>
              </a:rPr>
              <a:t>(</a:t>
            </a:r>
            <a:r>
              <a:rPr lang="en-GB" i="0" dirty="0" err="1">
                <a:latin typeface="Myriad Web"/>
              </a:rPr>
              <a:t>Knoblich</a:t>
            </a:r>
            <a:r>
              <a:rPr lang="en-GB" i="0" dirty="0">
                <a:latin typeface="Myriad Web"/>
              </a:rPr>
              <a:t> &amp; </a:t>
            </a:r>
            <a:r>
              <a:rPr lang="en-GB" i="0" dirty="0" err="1">
                <a:latin typeface="Myriad Web"/>
              </a:rPr>
              <a:t>Sebanz</a:t>
            </a:r>
            <a:r>
              <a:rPr lang="en-GB" i="0" dirty="0">
                <a:latin typeface="Myriad Web"/>
              </a:rPr>
              <a:t> 2008: 2022)</a:t>
            </a:r>
          </a:p>
          <a:p>
            <a:pPr algn="r"/>
            <a:endParaRPr lang="en-GB" i="0" dirty="0">
              <a:latin typeface="Myriad Web"/>
            </a:endParaRPr>
          </a:p>
        </p:txBody>
      </p:sp>
      <p:sp>
        <p:nvSpPr>
          <p:cNvPr id="19" name="Rectangle 18"/>
          <p:cNvSpPr/>
          <p:nvPr/>
        </p:nvSpPr>
        <p:spPr bwMode="auto">
          <a:xfrm>
            <a:off x="0" y="2110176"/>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77176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7" name="Text Box 5"/>
          <p:cNvSpPr txBox="1">
            <a:spLocks noChangeArrowheads="1"/>
          </p:cNvSpPr>
          <p:nvPr/>
        </p:nvSpPr>
        <p:spPr bwMode="auto">
          <a:xfrm>
            <a:off x="539553" y="1196752"/>
            <a:ext cx="5112568"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conceptual sophistication and is typically cognitively demanding.</a:t>
            </a:r>
          </a:p>
        </p:txBody>
      </p:sp>
    </p:spTree>
    <p:extLst>
      <p:ext uri="{BB962C8B-B14F-4D97-AF65-F5344CB8AC3E}">
        <p14:creationId xmlns:p14="http://schemas.microsoft.com/office/powerpoint/2010/main" val="940355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2420888"/>
            <a:ext cx="9144000" cy="12961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9797" name="Text Box 5"/>
          <p:cNvSpPr txBox="1">
            <a:spLocks noChangeArrowheads="1"/>
          </p:cNvSpPr>
          <p:nvPr/>
        </p:nvSpPr>
        <p:spPr bwMode="auto">
          <a:xfrm>
            <a:off x="539553" y="1196752"/>
            <a:ext cx="5112568"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conceptual sophistication and is typically cognitively demanding.</a:t>
            </a:r>
          </a:p>
        </p:txBody>
      </p:sp>
    </p:spTree>
    <p:extLst>
      <p:ext uri="{BB962C8B-B14F-4D97-AF65-F5344CB8AC3E}">
        <p14:creationId xmlns:p14="http://schemas.microsoft.com/office/powerpoint/2010/main" val="39032425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41277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9797" name="Text Box 5"/>
          <p:cNvSpPr txBox="1">
            <a:spLocks noChangeArrowheads="1"/>
          </p:cNvSpPr>
          <p:nvPr/>
        </p:nvSpPr>
        <p:spPr bwMode="auto">
          <a:xfrm>
            <a:off x="539553" y="1196752"/>
            <a:ext cx="5112568"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conceptual sophistication and is typically cognitively demanding.</a:t>
            </a:r>
          </a:p>
        </p:txBody>
      </p:sp>
    </p:spTree>
    <p:extLst>
      <p:ext uri="{BB962C8B-B14F-4D97-AF65-F5344CB8AC3E}">
        <p14:creationId xmlns:p14="http://schemas.microsoft.com/office/powerpoint/2010/main" val="2471072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3" cstate="screen">
            <a:grayscl/>
            <a:alphaModFix/>
            <a:extLst>
              <a:ext uri="{BEBA8EAE-BF5A-486C-A8C5-ECC9F3942E4B}">
                <a14:imgProps xmlns:a14="http://schemas.microsoft.com/office/drawing/2010/main">
                  <a14:imgLayer r:embed="rId4">
                    <a14:imgEffect>
                      <a14:backgroundRemoval t="5600" b="98257" l="5626" r="82409">
                        <a14:foregroundMark x1="37639" y1="5652" x2="31616" y2="9033"/>
                        <a14:foregroundMark x1="11331" y1="54728" x2="5626" y2="48706"/>
                        <a14:foregroundMark x1="19334" y1="93450" x2="62441" y2="98257"/>
                        <a14:foregroundMark x1="78447" y1="45219" x2="82409" y2="43687"/>
                      </a14:backgroundRemoval>
                    </a14:imgEffect>
                    <a14:imgEffect>
                      <a14:brightnessContrast bright="40000" contrast="35000"/>
                    </a14:imgEffect>
                  </a14:imgLayer>
                </a14:imgProps>
              </a:ext>
              <a:ext uri="{28A0092B-C50C-407E-A947-70E740481C1C}">
                <a14:useLocalDpi xmlns:a14="http://schemas.microsoft.com/office/drawing/2010/main"/>
              </a:ext>
            </a:extLst>
          </a:blip>
          <a:srcRect r="9062" b="16401"/>
          <a:stretch/>
        </p:blipFill>
        <p:spPr>
          <a:xfrm>
            <a:off x="1854463" y="1124744"/>
            <a:ext cx="4157697" cy="5733256"/>
          </a:xfrm>
          <a:prstGeom prst="rect">
            <a:avLst/>
          </a:prstGeom>
        </p:spPr>
      </p:pic>
      <p:sp>
        <p:nvSpPr>
          <p:cNvPr id="4" name="Text Box 4"/>
          <p:cNvSpPr txBox="1">
            <a:spLocks noChangeArrowheads="1"/>
          </p:cNvSpPr>
          <p:nvPr/>
        </p:nvSpPr>
        <p:spPr bwMode="auto">
          <a:xfrm>
            <a:off x="4898983"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2370546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Tree>
    <p:extLst>
      <p:ext uri="{BB962C8B-B14F-4D97-AF65-F5344CB8AC3E}">
        <p14:creationId xmlns:p14="http://schemas.microsoft.com/office/powerpoint/2010/main" val="250122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2771" name="Text Box 3"/>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2772" name="Text Box 4"/>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2773" name="Line 5"/>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2774" name="Line 6"/>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2775" name="Line 7"/>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2776" name="Text Box 8"/>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2777" name="AutoShape 9"/>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Tree>
    <p:extLst>
      <p:ext uri="{BB962C8B-B14F-4D97-AF65-F5344CB8AC3E}">
        <p14:creationId xmlns:p14="http://schemas.microsoft.com/office/powerpoint/2010/main" val="27233253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590550" y="2544763"/>
            <a:ext cx="16541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strip clothes</a:t>
            </a:r>
          </a:p>
        </p:txBody>
      </p:sp>
      <p:sp>
        <p:nvSpPr>
          <p:cNvPr id="33795" name="Text Box 3"/>
          <p:cNvSpPr txBox="1">
            <a:spLocks noChangeArrowheads="1"/>
          </p:cNvSpPr>
          <p:nvPr/>
        </p:nvSpPr>
        <p:spPr bwMode="auto">
          <a:xfrm>
            <a:off x="2659063" y="2544763"/>
            <a:ext cx="14525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clean bum</a:t>
            </a:r>
          </a:p>
        </p:txBody>
      </p:sp>
      <p:sp>
        <p:nvSpPr>
          <p:cNvPr id="33796" name="Text Box 4"/>
          <p:cNvSpPr txBox="1">
            <a:spLocks noChangeArrowheads="1"/>
          </p:cNvSpPr>
          <p:nvPr/>
        </p:nvSpPr>
        <p:spPr bwMode="auto">
          <a:xfrm>
            <a:off x="4337050" y="2544763"/>
            <a:ext cx="812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open</a:t>
            </a:r>
          </a:p>
        </p:txBody>
      </p:sp>
      <p:sp>
        <p:nvSpPr>
          <p:cNvPr id="33797" name="Text Box 5"/>
          <p:cNvSpPr txBox="1">
            <a:spLocks noChangeArrowheads="1"/>
          </p:cNvSpPr>
          <p:nvPr/>
        </p:nvSpPr>
        <p:spPr bwMode="auto">
          <a:xfrm>
            <a:off x="5272088" y="2544763"/>
            <a:ext cx="16144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place under</a:t>
            </a:r>
          </a:p>
        </p:txBody>
      </p:sp>
      <p:sp>
        <p:nvSpPr>
          <p:cNvPr id="33798" name="Text Box 6"/>
          <p:cNvSpPr txBox="1">
            <a:spLocks noChangeArrowheads="1"/>
          </p:cNvSpPr>
          <p:nvPr/>
        </p:nvSpPr>
        <p:spPr bwMode="auto">
          <a:xfrm>
            <a:off x="7137400" y="2544763"/>
            <a:ext cx="150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close studs</a:t>
            </a:r>
          </a:p>
        </p:txBody>
      </p:sp>
      <p:sp>
        <p:nvSpPr>
          <p:cNvPr id="33799" name="Text Box 7"/>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3800" name="Text Box 8"/>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3801" name="Text Box 9"/>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3802" name="Line 10"/>
          <p:cNvSpPr>
            <a:spLocks noChangeShapeType="1"/>
          </p:cNvSpPr>
          <p:nvPr/>
        </p:nvSpPr>
        <p:spPr bwMode="auto">
          <a:xfrm flipV="1">
            <a:off x="1547813"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3" name="Line 11"/>
          <p:cNvSpPr>
            <a:spLocks noChangeShapeType="1"/>
          </p:cNvSpPr>
          <p:nvPr/>
        </p:nvSpPr>
        <p:spPr bwMode="auto">
          <a:xfrm flipH="1" flipV="1">
            <a:off x="24828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4" name="Line 12"/>
          <p:cNvSpPr>
            <a:spLocks noChangeShapeType="1"/>
          </p:cNvSpPr>
          <p:nvPr/>
        </p:nvSpPr>
        <p:spPr bwMode="auto">
          <a:xfrm flipV="1">
            <a:off x="60134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5" name="Line 13"/>
          <p:cNvSpPr>
            <a:spLocks noChangeShapeType="1"/>
          </p:cNvSpPr>
          <p:nvPr/>
        </p:nvSpPr>
        <p:spPr bwMode="auto">
          <a:xfrm flipH="1" flipV="1">
            <a:off x="6948488"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6" name="Line 14"/>
          <p:cNvSpPr>
            <a:spLocks noChangeShapeType="1"/>
          </p:cNvSpPr>
          <p:nvPr/>
        </p:nvSpPr>
        <p:spPr bwMode="auto">
          <a:xfrm flipH="1" flipV="1">
            <a:off x="4786313" y="1844675"/>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7" name="Line 15"/>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8" name="Line 16"/>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9" name="Line 17"/>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10" name="Text Box 18"/>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3811" name="AutoShape 19"/>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
        <p:nvSpPr>
          <p:cNvPr id="33812" name="AutoShape 20"/>
          <p:cNvSpPr>
            <a:spLocks noChangeArrowheads="1"/>
          </p:cNvSpPr>
          <p:nvPr/>
        </p:nvSpPr>
        <p:spPr bwMode="auto">
          <a:xfrm rot="-5400000">
            <a:off x="-200025" y="2368550"/>
            <a:ext cx="1081088"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goals</a:t>
            </a:r>
          </a:p>
        </p:txBody>
      </p:sp>
    </p:spTree>
    <p:extLst>
      <p:ext uri="{BB962C8B-B14F-4D97-AF65-F5344CB8AC3E}">
        <p14:creationId xmlns:p14="http://schemas.microsoft.com/office/powerpoint/2010/main" val="363906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3" cstate="screen">
            <a:grayscl/>
            <a:alphaModFix/>
            <a:extLst>
              <a:ext uri="{BEBA8EAE-BF5A-486C-A8C5-ECC9F3942E4B}">
                <a14:imgProps xmlns:a14="http://schemas.microsoft.com/office/drawing/2010/main">
                  <a14:imgLayer r:embed="rId4">
                    <a14:imgEffect>
                      <a14:backgroundRemoval t="5600" b="98257" l="5626" r="82409">
                        <a14:foregroundMark x1="37639" y1="5652" x2="31616" y2="9033"/>
                        <a14:foregroundMark x1="11331" y1="54728" x2="5626" y2="48706"/>
                        <a14:foregroundMark x1="19334" y1="93450" x2="62441" y2="98257"/>
                        <a14:foregroundMark x1="78447" y1="45219" x2="82409" y2="43687"/>
                      </a14:backgroundRemoval>
                    </a14:imgEffect>
                    <a14:imgEffect>
                      <a14:brightnessContrast bright="40000" contrast="35000"/>
                    </a14:imgEffect>
                  </a14:imgLayer>
                </a14:imgProps>
              </a:ext>
              <a:ext uri="{28A0092B-C50C-407E-A947-70E740481C1C}">
                <a14:useLocalDpi xmlns:a14="http://schemas.microsoft.com/office/drawing/2010/main"/>
              </a:ext>
            </a:extLst>
          </a:blip>
          <a:srcRect r="9062" b="16401"/>
          <a:stretch/>
        </p:blipFill>
        <p:spPr>
          <a:xfrm>
            <a:off x="1854463" y="1124744"/>
            <a:ext cx="4157697" cy="5733256"/>
          </a:xfrm>
          <a:prstGeom prst="rect">
            <a:avLst/>
          </a:prstGeom>
        </p:spPr>
      </p:pic>
      <p:sp>
        <p:nvSpPr>
          <p:cNvPr id="4" name="Text Box 4"/>
          <p:cNvSpPr txBox="1">
            <a:spLocks noChangeArrowheads="1"/>
          </p:cNvSpPr>
          <p:nvPr/>
        </p:nvSpPr>
        <p:spPr bwMode="auto">
          <a:xfrm>
            <a:off x="4898983"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1" name="Rectangle 10"/>
          <p:cNvSpPr/>
          <p:nvPr/>
        </p:nvSpPr>
        <p:spPr>
          <a:xfrm>
            <a:off x="467544" y="369238"/>
            <a:ext cx="3600400"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a:t>
            </a:r>
            <a:r>
              <a:rPr lang="en-US" i="0" dirty="0">
                <a:effectLst>
                  <a:glow rad="101600">
                    <a:schemeClr val="tx1">
                      <a:alpha val="75000"/>
                    </a:schemeClr>
                  </a:glow>
                </a:effectLst>
              </a:rPr>
              <a:t>goal-directed action, or something resembling one, comprising two or more agents’ goal-directed activities.</a:t>
            </a:r>
          </a:p>
        </p:txBody>
      </p:sp>
    </p:spTree>
    <p:extLst>
      <p:ext uri="{BB962C8B-B14F-4D97-AF65-F5344CB8AC3E}">
        <p14:creationId xmlns:p14="http://schemas.microsoft.com/office/powerpoint/2010/main" val="2624040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590550" y="2544763"/>
            <a:ext cx="16541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strip clothes</a:t>
            </a:r>
          </a:p>
        </p:txBody>
      </p:sp>
      <p:sp>
        <p:nvSpPr>
          <p:cNvPr id="34819" name="Text Box 3"/>
          <p:cNvSpPr txBox="1">
            <a:spLocks noChangeArrowheads="1"/>
          </p:cNvSpPr>
          <p:nvPr/>
        </p:nvSpPr>
        <p:spPr bwMode="auto">
          <a:xfrm>
            <a:off x="2659063" y="2544763"/>
            <a:ext cx="14525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clean bum</a:t>
            </a:r>
          </a:p>
        </p:txBody>
      </p:sp>
      <p:sp>
        <p:nvSpPr>
          <p:cNvPr id="34820" name="Text Box 4"/>
          <p:cNvSpPr txBox="1">
            <a:spLocks noChangeArrowheads="1"/>
          </p:cNvSpPr>
          <p:nvPr/>
        </p:nvSpPr>
        <p:spPr bwMode="auto">
          <a:xfrm>
            <a:off x="4337050" y="2544763"/>
            <a:ext cx="812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open</a:t>
            </a:r>
          </a:p>
        </p:txBody>
      </p:sp>
      <p:sp>
        <p:nvSpPr>
          <p:cNvPr id="34821" name="Text Box 5"/>
          <p:cNvSpPr txBox="1">
            <a:spLocks noChangeArrowheads="1"/>
          </p:cNvSpPr>
          <p:nvPr/>
        </p:nvSpPr>
        <p:spPr bwMode="auto">
          <a:xfrm>
            <a:off x="5272088" y="2544763"/>
            <a:ext cx="16144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place under</a:t>
            </a:r>
          </a:p>
        </p:txBody>
      </p:sp>
      <p:sp>
        <p:nvSpPr>
          <p:cNvPr id="34822" name="Text Box 6"/>
          <p:cNvSpPr txBox="1">
            <a:spLocks noChangeArrowheads="1"/>
          </p:cNvSpPr>
          <p:nvPr/>
        </p:nvSpPr>
        <p:spPr bwMode="auto">
          <a:xfrm>
            <a:off x="7137400" y="2544763"/>
            <a:ext cx="150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close studs</a:t>
            </a:r>
          </a:p>
        </p:txBody>
      </p:sp>
      <p:sp>
        <p:nvSpPr>
          <p:cNvPr id="34823" name="Text Box 7"/>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4824" name="Text Box 8"/>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4825" name="Text Box 9"/>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4826" name="Line 10"/>
          <p:cNvSpPr>
            <a:spLocks noChangeShapeType="1"/>
          </p:cNvSpPr>
          <p:nvPr/>
        </p:nvSpPr>
        <p:spPr bwMode="auto">
          <a:xfrm flipV="1">
            <a:off x="1547813"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27" name="Line 11"/>
          <p:cNvSpPr>
            <a:spLocks noChangeShapeType="1"/>
          </p:cNvSpPr>
          <p:nvPr/>
        </p:nvSpPr>
        <p:spPr bwMode="auto">
          <a:xfrm flipH="1" flipV="1">
            <a:off x="24828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28" name="Line 12"/>
          <p:cNvSpPr>
            <a:spLocks noChangeShapeType="1"/>
          </p:cNvSpPr>
          <p:nvPr/>
        </p:nvSpPr>
        <p:spPr bwMode="auto">
          <a:xfrm flipV="1">
            <a:off x="60134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29" name="Line 13"/>
          <p:cNvSpPr>
            <a:spLocks noChangeShapeType="1"/>
          </p:cNvSpPr>
          <p:nvPr/>
        </p:nvSpPr>
        <p:spPr bwMode="auto">
          <a:xfrm flipH="1" flipV="1">
            <a:off x="6948488"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0" name="Line 14"/>
          <p:cNvSpPr>
            <a:spLocks noChangeShapeType="1"/>
          </p:cNvSpPr>
          <p:nvPr/>
        </p:nvSpPr>
        <p:spPr bwMode="auto">
          <a:xfrm flipH="1" flipV="1">
            <a:off x="4786313" y="1844675"/>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1" name="Line 15"/>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2" name="Line 16"/>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3" name="Line 17"/>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4" name="Text Box 18"/>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4835" name="Rectangle 19"/>
          <p:cNvSpPr>
            <a:spLocks noChangeArrowheads="1"/>
          </p:cNvSpPr>
          <p:nvPr/>
        </p:nvSpPr>
        <p:spPr bwMode="auto">
          <a:xfrm>
            <a:off x="250825" y="3386138"/>
            <a:ext cx="859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sz="2400" i="0">
                <a:sym typeface="Ipa-sams Uclphon1 SILSophiaL" charset="0"/>
              </a:rPr>
              <a:t>… /reach X/ /grasp X/ /grasp Y/  /pull Y/ /scoop X/ /Y out of X/ …</a:t>
            </a:r>
          </a:p>
        </p:txBody>
      </p:sp>
      <p:sp>
        <p:nvSpPr>
          <p:cNvPr id="34836" name="AutoShape 20"/>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
        <p:nvSpPr>
          <p:cNvPr id="34837" name="AutoShape 21"/>
          <p:cNvSpPr>
            <a:spLocks noChangeArrowheads="1"/>
          </p:cNvSpPr>
          <p:nvPr/>
        </p:nvSpPr>
        <p:spPr bwMode="auto">
          <a:xfrm rot="-5400000">
            <a:off x="-553244" y="3945732"/>
            <a:ext cx="1787525"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p>
            <a:pPr algn="ctr"/>
            <a:r>
              <a:rPr lang="en-GB" i="0">
                <a:solidFill>
                  <a:schemeClr val="tx1"/>
                </a:solidFill>
              </a:rPr>
              <a:t>motor action</a:t>
            </a:r>
          </a:p>
        </p:txBody>
      </p:sp>
      <p:sp>
        <p:nvSpPr>
          <p:cNvPr id="34838" name="AutoShape 22"/>
          <p:cNvSpPr>
            <a:spLocks noChangeArrowheads="1"/>
          </p:cNvSpPr>
          <p:nvPr/>
        </p:nvSpPr>
        <p:spPr bwMode="auto">
          <a:xfrm rot="-5400000">
            <a:off x="-200025" y="2368550"/>
            <a:ext cx="1081088"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goals</a:t>
            </a:r>
          </a:p>
        </p:txBody>
      </p:sp>
    </p:spTree>
    <p:extLst>
      <p:ext uri="{BB962C8B-B14F-4D97-AF65-F5344CB8AC3E}">
        <p14:creationId xmlns:p14="http://schemas.microsoft.com/office/powerpoint/2010/main" val="159746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590550" y="2544763"/>
            <a:ext cx="16541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strip clothes</a:t>
            </a:r>
          </a:p>
        </p:txBody>
      </p:sp>
      <p:sp>
        <p:nvSpPr>
          <p:cNvPr id="35843" name="Text Box 3"/>
          <p:cNvSpPr txBox="1">
            <a:spLocks noChangeArrowheads="1"/>
          </p:cNvSpPr>
          <p:nvPr/>
        </p:nvSpPr>
        <p:spPr bwMode="auto">
          <a:xfrm>
            <a:off x="2659063" y="2544763"/>
            <a:ext cx="14525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clean bum</a:t>
            </a:r>
          </a:p>
        </p:txBody>
      </p:sp>
      <p:sp>
        <p:nvSpPr>
          <p:cNvPr id="35844" name="Text Box 4"/>
          <p:cNvSpPr txBox="1">
            <a:spLocks noChangeArrowheads="1"/>
          </p:cNvSpPr>
          <p:nvPr/>
        </p:nvSpPr>
        <p:spPr bwMode="auto">
          <a:xfrm>
            <a:off x="4337050" y="2544763"/>
            <a:ext cx="812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open</a:t>
            </a:r>
          </a:p>
        </p:txBody>
      </p:sp>
      <p:sp>
        <p:nvSpPr>
          <p:cNvPr id="35845" name="Text Box 5"/>
          <p:cNvSpPr txBox="1">
            <a:spLocks noChangeArrowheads="1"/>
          </p:cNvSpPr>
          <p:nvPr/>
        </p:nvSpPr>
        <p:spPr bwMode="auto">
          <a:xfrm>
            <a:off x="5272088" y="2544763"/>
            <a:ext cx="16144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place under</a:t>
            </a:r>
          </a:p>
        </p:txBody>
      </p:sp>
      <p:sp>
        <p:nvSpPr>
          <p:cNvPr id="35846" name="Text Box 6"/>
          <p:cNvSpPr txBox="1">
            <a:spLocks noChangeArrowheads="1"/>
          </p:cNvSpPr>
          <p:nvPr/>
        </p:nvSpPr>
        <p:spPr bwMode="auto">
          <a:xfrm>
            <a:off x="7137400" y="2544763"/>
            <a:ext cx="150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close studs</a:t>
            </a:r>
          </a:p>
        </p:txBody>
      </p:sp>
      <p:sp>
        <p:nvSpPr>
          <p:cNvPr id="35847" name="Text Box 7"/>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5848" name="Text Box 8"/>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5849" name="Text Box 9"/>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5850" name="Line 10"/>
          <p:cNvSpPr>
            <a:spLocks noChangeShapeType="1"/>
          </p:cNvSpPr>
          <p:nvPr/>
        </p:nvSpPr>
        <p:spPr bwMode="auto">
          <a:xfrm flipV="1">
            <a:off x="1547813"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1" name="Line 11"/>
          <p:cNvSpPr>
            <a:spLocks noChangeShapeType="1"/>
          </p:cNvSpPr>
          <p:nvPr/>
        </p:nvSpPr>
        <p:spPr bwMode="auto">
          <a:xfrm flipH="1" flipV="1">
            <a:off x="24828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2" name="Line 12"/>
          <p:cNvSpPr>
            <a:spLocks noChangeShapeType="1"/>
          </p:cNvSpPr>
          <p:nvPr/>
        </p:nvSpPr>
        <p:spPr bwMode="auto">
          <a:xfrm flipV="1">
            <a:off x="60134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3" name="Line 13"/>
          <p:cNvSpPr>
            <a:spLocks noChangeShapeType="1"/>
          </p:cNvSpPr>
          <p:nvPr/>
        </p:nvSpPr>
        <p:spPr bwMode="auto">
          <a:xfrm flipH="1" flipV="1">
            <a:off x="6948488"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4" name="Line 14"/>
          <p:cNvSpPr>
            <a:spLocks noChangeShapeType="1"/>
          </p:cNvSpPr>
          <p:nvPr/>
        </p:nvSpPr>
        <p:spPr bwMode="auto">
          <a:xfrm flipH="1" flipV="1">
            <a:off x="4786313" y="1844675"/>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5" name="Line 15"/>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6" name="Line 16"/>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7" name="Line 17"/>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8" name="Text Box 18"/>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5859" name="Rectangle 19"/>
          <p:cNvSpPr>
            <a:spLocks noChangeArrowheads="1"/>
          </p:cNvSpPr>
          <p:nvPr/>
        </p:nvSpPr>
        <p:spPr bwMode="auto">
          <a:xfrm>
            <a:off x="179388" y="4154488"/>
            <a:ext cx="91122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i="0"/>
              <a:t>… [reach-left-hand X] [left-wholehand-grasp X] [right-wholehand-grasp …</a:t>
            </a:r>
          </a:p>
        </p:txBody>
      </p:sp>
      <p:sp>
        <p:nvSpPr>
          <p:cNvPr id="35860" name="Rectangle 20"/>
          <p:cNvSpPr>
            <a:spLocks noChangeArrowheads="1"/>
          </p:cNvSpPr>
          <p:nvPr/>
        </p:nvSpPr>
        <p:spPr bwMode="auto">
          <a:xfrm>
            <a:off x="250825" y="3386138"/>
            <a:ext cx="859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sz="2400" i="0">
                <a:sym typeface="Ipa-sams Uclphon1 SILSophiaL" charset="0"/>
              </a:rPr>
              <a:t>… /reach X/ /grasp X/ /grasp Y/  /pull Y/ /scoop X/ /Y out of X/ …</a:t>
            </a:r>
          </a:p>
        </p:txBody>
      </p:sp>
      <p:sp>
        <p:nvSpPr>
          <p:cNvPr id="35861" name="AutoShape 21"/>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
        <p:nvSpPr>
          <p:cNvPr id="35862" name="AutoShape 22"/>
          <p:cNvSpPr>
            <a:spLocks noChangeArrowheads="1"/>
          </p:cNvSpPr>
          <p:nvPr/>
        </p:nvSpPr>
        <p:spPr bwMode="auto">
          <a:xfrm rot="-5400000">
            <a:off x="-553244" y="3945732"/>
            <a:ext cx="1787525"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p>
            <a:pPr algn="ctr"/>
            <a:r>
              <a:rPr lang="en-GB" i="0">
                <a:solidFill>
                  <a:schemeClr val="tx1"/>
                </a:solidFill>
              </a:rPr>
              <a:t>motor action</a:t>
            </a:r>
          </a:p>
        </p:txBody>
      </p:sp>
      <p:sp>
        <p:nvSpPr>
          <p:cNvPr id="35863" name="AutoShape 23"/>
          <p:cNvSpPr>
            <a:spLocks noChangeArrowheads="1"/>
          </p:cNvSpPr>
          <p:nvPr/>
        </p:nvSpPr>
        <p:spPr bwMode="auto">
          <a:xfrm rot="-5400000">
            <a:off x="-200025" y="2368550"/>
            <a:ext cx="1081088"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goals</a:t>
            </a:r>
          </a:p>
        </p:txBody>
      </p:sp>
    </p:spTree>
    <p:extLst>
      <p:ext uri="{BB962C8B-B14F-4D97-AF65-F5344CB8AC3E}">
        <p14:creationId xmlns:p14="http://schemas.microsoft.com/office/powerpoint/2010/main" val="502074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2"/>
          <p:cNvPicPr>
            <a:picLocks noChangeAspect="1" noChangeArrowheads="1"/>
          </p:cNvPicPr>
          <p:nvPr/>
        </p:nvPicPr>
        <p:blipFill>
          <a:blip r:embed="rId3">
            <a:extLst>
              <a:ext uri="{28A0092B-C50C-407E-A947-70E740481C1C}">
                <a14:useLocalDpi xmlns:a14="http://schemas.microsoft.com/office/drawing/2010/main" val="0"/>
              </a:ext>
            </a:extLst>
          </a:blip>
          <a:srcRect l="15236" r="13141" b="14539"/>
          <a:stretch>
            <a:fillRect/>
          </a:stretch>
        </p:blipFill>
        <p:spPr bwMode="auto">
          <a:xfrm>
            <a:off x="5076825" y="5300663"/>
            <a:ext cx="4067175"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3"/>
          <p:cNvSpPr txBox="1">
            <a:spLocks noChangeArrowheads="1"/>
          </p:cNvSpPr>
          <p:nvPr/>
        </p:nvSpPr>
        <p:spPr bwMode="auto">
          <a:xfrm>
            <a:off x="590550" y="2544763"/>
            <a:ext cx="16541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strip clothes</a:t>
            </a:r>
          </a:p>
        </p:txBody>
      </p:sp>
      <p:sp>
        <p:nvSpPr>
          <p:cNvPr id="36869" name="Text Box 4"/>
          <p:cNvSpPr txBox="1">
            <a:spLocks noChangeArrowheads="1"/>
          </p:cNvSpPr>
          <p:nvPr/>
        </p:nvSpPr>
        <p:spPr bwMode="auto">
          <a:xfrm>
            <a:off x="2659063" y="2544763"/>
            <a:ext cx="14525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clean bum</a:t>
            </a:r>
          </a:p>
        </p:txBody>
      </p:sp>
      <p:sp>
        <p:nvSpPr>
          <p:cNvPr id="36870" name="Text Box 5"/>
          <p:cNvSpPr txBox="1">
            <a:spLocks noChangeArrowheads="1"/>
          </p:cNvSpPr>
          <p:nvPr/>
        </p:nvSpPr>
        <p:spPr bwMode="auto">
          <a:xfrm>
            <a:off x="4337050" y="2544763"/>
            <a:ext cx="812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open</a:t>
            </a:r>
          </a:p>
        </p:txBody>
      </p:sp>
      <p:sp>
        <p:nvSpPr>
          <p:cNvPr id="36871" name="Text Box 6"/>
          <p:cNvSpPr txBox="1">
            <a:spLocks noChangeArrowheads="1"/>
          </p:cNvSpPr>
          <p:nvPr/>
        </p:nvSpPr>
        <p:spPr bwMode="auto">
          <a:xfrm>
            <a:off x="5272088" y="2544763"/>
            <a:ext cx="16144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place under</a:t>
            </a:r>
          </a:p>
        </p:txBody>
      </p:sp>
      <p:sp>
        <p:nvSpPr>
          <p:cNvPr id="36872" name="Text Box 7"/>
          <p:cNvSpPr txBox="1">
            <a:spLocks noChangeArrowheads="1"/>
          </p:cNvSpPr>
          <p:nvPr/>
        </p:nvSpPr>
        <p:spPr bwMode="auto">
          <a:xfrm>
            <a:off x="7137400" y="2544763"/>
            <a:ext cx="150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close studs</a:t>
            </a:r>
          </a:p>
        </p:txBody>
      </p:sp>
      <p:sp>
        <p:nvSpPr>
          <p:cNvPr id="36873" name="Text Box 8"/>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6874" name="Text Box 9"/>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6875" name="Text Box 10"/>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6876" name="Line 11"/>
          <p:cNvSpPr>
            <a:spLocks noChangeShapeType="1"/>
          </p:cNvSpPr>
          <p:nvPr/>
        </p:nvSpPr>
        <p:spPr bwMode="auto">
          <a:xfrm flipV="1">
            <a:off x="1547813"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77" name="Line 12"/>
          <p:cNvSpPr>
            <a:spLocks noChangeShapeType="1"/>
          </p:cNvSpPr>
          <p:nvPr/>
        </p:nvSpPr>
        <p:spPr bwMode="auto">
          <a:xfrm flipH="1" flipV="1">
            <a:off x="24828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78" name="Line 13"/>
          <p:cNvSpPr>
            <a:spLocks noChangeShapeType="1"/>
          </p:cNvSpPr>
          <p:nvPr/>
        </p:nvSpPr>
        <p:spPr bwMode="auto">
          <a:xfrm flipV="1">
            <a:off x="60134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79" name="Line 14"/>
          <p:cNvSpPr>
            <a:spLocks noChangeShapeType="1"/>
          </p:cNvSpPr>
          <p:nvPr/>
        </p:nvSpPr>
        <p:spPr bwMode="auto">
          <a:xfrm flipH="1" flipV="1">
            <a:off x="6948488"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0" name="Line 15"/>
          <p:cNvSpPr>
            <a:spLocks noChangeShapeType="1"/>
          </p:cNvSpPr>
          <p:nvPr/>
        </p:nvSpPr>
        <p:spPr bwMode="auto">
          <a:xfrm flipH="1" flipV="1">
            <a:off x="4786313" y="1844675"/>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1" name="Line 16"/>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2" name="Line 17"/>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3" name="Line 18"/>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4" name="Text Box 19"/>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6885" name="Rectangle 20"/>
          <p:cNvSpPr>
            <a:spLocks noChangeArrowheads="1"/>
          </p:cNvSpPr>
          <p:nvPr/>
        </p:nvSpPr>
        <p:spPr bwMode="auto">
          <a:xfrm>
            <a:off x="179388" y="4154488"/>
            <a:ext cx="91122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i="0"/>
              <a:t>… [reach-left-hand X] [left-wholehand-grasp X] [right-wholehand-grasp …</a:t>
            </a:r>
          </a:p>
        </p:txBody>
      </p:sp>
      <p:sp>
        <p:nvSpPr>
          <p:cNvPr id="36886" name="Rectangle 21"/>
          <p:cNvSpPr>
            <a:spLocks noChangeArrowheads="1"/>
          </p:cNvSpPr>
          <p:nvPr/>
        </p:nvSpPr>
        <p:spPr bwMode="auto">
          <a:xfrm>
            <a:off x="250825" y="3386138"/>
            <a:ext cx="859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sz="2400" i="0">
                <a:sym typeface="Ipa-sams Uclphon1 SILSophiaL" charset="0"/>
              </a:rPr>
              <a:t>… /reach X/ /grasp X/ /grasp Y/  /pull Y/ /scoop X/ /Y out of X/ …</a:t>
            </a:r>
          </a:p>
        </p:txBody>
      </p:sp>
      <p:graphicFrame>
        <p:nvGraphicFramePr>
          <p:cNvPr id="36866" name="Object 2"/>
          <p:cNvGraphicFramePr>
            <a:graphicFrameLocks noChangeAspect="1"/>
          </p:cNvGraphicFramePr>
          <p:nvPr/>
        </p:nvGraphicFramePr>
        <p:xfrm>
          <a:off x="0" y="4826000"/>
          <a:ext cx="5940425" cy="2032000"/>
        </p:xfrm>
        <a:graphic>
          <a:graphicData uri="http://schemas.openxmlformats.org/presentationml/2006/ole">
            <mc:AlternateContent xmlns:mc="http://schemas.openxmlformats.org/markup-compatibility/2006">
              <mc:Choice xmlns:v="urn:schemas-microsoft-com:vml" Requires="v">
                <p:oleObj spid="_x0000_s6234" name="Image" r:id="rId4" imgW="7504762" imgH="2031746" progId="Photoshop.Image.9">
                  <p:embed/>
                </p:oleObj>
              </mc:Choice>
              <mc:Fallback>
                <p:oleObj name="Image" r:id="rId4" imgW="7504762" imgH="2031746" progId="Photoshop.Image.9">
                  <p:embed/>
                  <p:pic>
                    <p:nvPicPr>
                      <p:cNvPr id="0" name=""/>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4076"/>
                      <a:stretch>
                        <a:fillRect/>
                      </a:stretch>
                    </p:blipFill>
                    <p:spPr bwMode="auto">
                      <a:xfrm>
                        <a:off x="0" y="4826000"/>
                        <a:ext cx="59404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87" name="Rectangle 23"/>
          <p:cNvSpPr>
            <a:spLocks noChangeArrowheads="1"/>
          </p:cNvSpPr>
          <p:nvPr/>
        </p:nvSpPr>
        <p:spPr bwMode="auto">
          <a:xfrm>
            <a:off x="539750" y="6689725"/>
            <a:ext cx="54197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56" anchor="ctr">
            <a:spAutoFit/>
          </a:bodyPr>
          <a:lstStyle/>
          <a:p>
            <a:pPr algn="r"/>
            <a:r>
              <a:rPr lang="en-GB" sz="500" i="0">
                <a:solidFill>
                  <a:srgbClr val="B2B2B2"/>
                </a:solidFill>
              </a:rPr>
              <a:t>Image adapted from: Rizzolatti, Giacomo, and Giuseppe Luppino. 2001. The Cortical Motor System. </a:t>
            </a:r>
            <a:r>
              <a:rPr lang="en-GB" sz="500">
                <a:solidFill>
                  <a:srgbClr val="B2B2B2"/>
                </a:solidFill>
              </a:rPr>
              <a:t>Neuron</a:t>
            </a:r>
            <a:r>
              <a:rPr lang="en-GB" sz="500" i="0">
                <a:solidFill>
                  <a:srgbClr val="B2B2B2"/>
                </a:solidFill>
              </a:rPr>
              <a:t> 31, no. 6 (September 27): 889-901. doi:10.1016/S0896-6273(01)00423-8. </a:t>
            </a:r>
          </a:p>
        </p:txBody>
      </p:sp>
      <p:sp>
        <p:nvSpPr>
          <p:cNvPr id="36888" name="AutoShape 24"/>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
        <p:nvSpPr>
          <p:cNvPr id="36889" name="AutoShape 25"/>
          <p:cNvSpPr>
            <a:spLocks noChangeArrowheads="1"/>
          </p:cNvSpPr>
          <p:nvPr/>
        </p:nvSpPr>
        <p:spPr bwMode="auto">
          <a:xfrm rot="-5400000">
            <a:off x="-553244" y="3945732"/>
            <a:ext cx="1787525"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p>
            <a:pPr algn="ctr"/>
            <a:r>
              <a:rPr lang="en-GB" i="0">
                <a:solidFill>
                  <a:schemeClr val="tx1"/>
                </a:solidFill>
              </a:rPr>
              <a:t>motor action</a:t>
            </a:r>
          </a:p>
        </p:txBody>
      </p:sp>
      <p:sp>
        <p:nvSpPr>
          <p:cNvPr id="36890" name="AutoShape 26"/>
          <p:cNvSpPr>
            <a:spLocks noChangeArrowheads="1"/>
          </p:cNvSpPr>
          <p:nvPr/>
        </p:nvSpPr>
        <p:spPr bwMode="auto">
          <a:xfrm rot="-5400000">
            <a:off x="-211931" y="5549106"/>
            <a:ext cx="1104900"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p>
            <a:pPr algn="ctr"/>
            <a:r>
              <a:rPr lang="en-GB" i="0">
                <a:solidFill>
                  <a:schemeClr val="tx1"/>
                </a:solidFill>
              </a:rPr>
              <a:t>motion</a:t>
            </a:r>
          </a:p>
        </p:txBody>
      </p:sp>
      <p:sp>
        <p:nvSpPr>
          <p:cNvPr id="36891" name="AutoShape 27"/>
          <p:cNvSpPr>
            <a:spLocks noChangeArrowheads="1"/>
          </p:cNvSpPr>
          <p:nvPr/>
        </p:nvSpPr>
        <p:spPr bwMode="auto">
          <a:xfrm rot="-5400000">
            <a:off x="-200025" y="2368550"/>
            <a:ext cx="1081088"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goals</a:t>
            </a:r>
          </a:p>
        </p:txBody>
      </p:sp>
    </p:spTree>
    <p:extLst>
      <p:ext uri="{BB962C8B-B14F-4D97-AF65-F5344CB8AC3E}">
        <p14:creationId xmlns:p14="http://schemas.microsoft.com/office/powerpoint/2010/main" val="31187065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8928" y="3213557"/>
            <a:ext cx="3486144" cy="430887"/>
          </a:xfrm>
          <a:prstGeom prst="rect">
            <a:avLst/>
          </a:prstGeom>
          <a:noFill/>
        </p:spPr>
        <p:txBody>
          <a:bodyPr wrap="none" rtlCol="0">
            <a:spAutoFit/>
          </a:bodyPr>
          <a:lstStyle/>
          <a:p>
            <a:r>
              <a:rPr lang="en-US" i="0" dirty="0" smtClean="0"/>
              <a:t>mirroring for coordination?</a:t>
            </a:r>
            <a:endParaRPr lang="en-US" i="0" dirty="0"/>
          </a:p>
        </p:txBody>
      </p:sp>
    </p:spTree>
    <p:extLst>
      <p:ext uri="{BB962C8B-B14F-4D97-AF65-F5344CB8AC3E}">
        <p14:creationId xmlns:p14="http://schemas.microsoft.com/office/powerpoint/2010/main" val="1207748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2033" b="93496" l="407" r="100000">
                        <a14:foregroundMark x1="4878" y1="77642" x2="4878" y2="77642"/>
                        <a14:foregroundMark x1="14634" y1="77236" x2="86992" y2="94309"/>
                        <a14:foregroundMark x1="9350" y1="85772" x2="84959" y2="85772"/>
                        <a14:foregroundMark x1="81707" y1="58130" x2="95122" y2="88618"/>
                        <a14:foregroundMark x1="2033" y1="88618" x2="38618" y2="93496"/>
                        <a14:foregroundMark x1="28049" y1="15041" x2="28049" y2="15041"/>
                        <a14:foregroundMark x1="30488" y1="20325" x2="30488" y2="20325"/>
                        <a14:foregroundMark x1="34553" y1="10976" x2="21545" y2="33333"/>
                        <a14:foregroundMark x1="23171" y1="36585" x2="31301" y2="52846"/>
                        <a14:foregroundMark x1="35772" y1="10163" x2="43496" y2="6098"/>
                        <a14:foregroundMark x1="45528" y1="6098" x2="59756" y2="6098"/>
                        <a14:foregroundMark x1="62602" y1="6911" x2="77236" y2="17480"/>
                        <a14:foregroundMark x1="50407" y1="4878" x2="50407" y2="4878"/>
                        <a14:foregroundMark x1="22358" y1="41870" x2="22358" y2="41870"/>
                        <a14:foregroundMark x1="45935" y1="91870" x2="45935" y2="91870"/>
                        <a14:foregroundMark x1="59756" y1="92276" x2="59756" y2="92276"/>
                        <a14:foregroundMark x1="42276" y1="92276" x2="73171" y2="93089"/>
                        <a14:foregroundMark x1="4472" y1="92683" x2="4472" y2="92683"/>
                        <a14:foregroundMark x1="12195" y1="92683" x2="12195" y2="92683"/>
                        <a14:foregroundMark x1="94309" y1="92683" x2="94309" y2="92683"/>
                      </a14:backgroundRemoval>
                    </a14:imgEffect>
                    <a14:imgEffect>
                      <a14:brightnessContrast bright="20000" contrast="15000"/>
                    </a14:imgEffect>
                  </a14:imgLayer>
                </a14:imgProps>
              </a:ext>
            </a:extLst>
          </a:blip>
          <a:srcRect b="8638"/>
          <a:stretch/>
        </p:blipFill>
        <p:spPr>
          <a:xfrm>
            <a:off x="5325496" y="801286"/>
            <a:ext cx="2414856" cy="2206262"/>
          </a:xfrm>
          <a:prstGeom prst="rect">
            <a:avLst/>
          </a:prstGeom>
        </p:spPr>
      </p:pic>
      <p:pic>
        <p:nvPicPr>
          <p:cNvPr id="28" name="Picture 27"/>
          <p:cNvPicPr>
            <a:picLocks noChangeAspect="1"/>
          </p:cNvPicPr>
          <p:nvPr/>
        </p:nvPicPr>
        <p:blipFill rotWithShape="1">
          <a:blip r:embed="rId5" cstate="print">
            <a:grayscl/>
            <a:extLst>
              <a:ext uri="{BEBA8EAE-BF5A-486C-A8C5-ECC9F3942E4B}">
                <a14:imgProps xmlns:a14="http://schemas.microsoft.com/office/drawing/2010/main">
                  <a14:imgLayer r:embed="rId6">
                    <a14:imgEffect>
                      <a14:backgroundRemoval t="9350" b="98374" l="2823" r="94355">
                        <a14:foregroundMark x1="2823" y1="79675" x2="92742" y2="93089"/>
                        <a14:foregroundMark x1="46371" y1="19106" x2="46371" y2="19106"/>
                        <a14:foregroundMark x1="52016" y1="19106" x2="68952" y2="35366"/>
                        <a14:foregroundMark x1="41935" y1="19512" x2="31048" y2="36585"/>
                        <a14:foregroundMark x1="30645" y1="39431" x2="33468" y2="48374"/>
                        <a14:foregroundMark x1="29032" y1="86992" x2="57258" y2="91057"/>
                        <a14:foregroundMark x1="4839" y1="98374" x2="94355" y2="97967"/>
                        <a14:foregroundMark x1="33871" y1="69512" x2="40726" y2="83740"/>
                        <a14:foregroundMark x1="57661" y1="94309" x2="57661" y2="95528"/>
                        <a14:foregroundMark x1="46774" y1="14228" x2="39113" y2="17480"/>
                        <a14:foregroundMark x1="37097" y1="17886" x2="34274" y2="21138"/>
                        <a14:foregroundMark x1="32258" y1="22764" x2="31855" y2="25610"/>
                        <a14:foregroundMark x1="30242" y1="28455" x2="30242" y2="32520"/>
                        <a14:foregroundMark x1="29032" y1="30894" x2="37903" y2="30894"/>
                        <a14:foregroundMark x1="47984" y1="12602" x2="48387" y2="22764"/>
                        <a14:foregroundMark x1="46774" y1="12602" x2="47177" y2="17073"/>
                        <a14:foregroundMark x1="39113" y1="15854" x2="45968" y2="17480"/>
                        <a14:backgroundMark x1="83871" y1="41057" x2="77016" y2="71545"/>
                        <a14:backgroundMark x1="89919" y1="67073" x2="80645" y2="76829"/>
                        <a14:backgroundMark x1="92339" y1="84146" x2="92339" y2="84146"/>
                      </a14:backgroundRemoval>
                    </a14:imgEffect>
                    <a14:imgEffect>
                      <a14:brightnessContrast bright="20000" contrast="20000"/>
                    </a14:imgEffect>
                  </a14:imgLayer>
                </a14:imgProps>
              </a:ext>
              <a:ext uri="{28A0092B-C50C-407E-A947-70E740481C1C}">
                <a14:useLocalDpi xmlns:a14="http://schemas.microsoft.com/office/drawing/2010/main"/>
              </a:ext>
            </a:extLst>
          </a:blip>
          <a:srcRect b="8220"/>
          <a:stretch/>
        </p:blipFill>
        <p:spPr>
          <a:xfrm>
            <a:off x="3779912" y="602087"/>
            <a:ext cx="2592288" cy="2360009"/>
          </a:xfrm>
          <a:prstGeom prst="rect">
            <a:avLst/>
          </a:prstGeom>
        </p:spPr>
      </p:pic>
      <p:sp>
        <p:nvSpPr>
          <p:cNvPr id="30" name="Text Box 5"/>
          <p:cNvSpPr txBox="1">
            <a:spLocks noChangeArrowheads="1"/>
          </p:cNvSpPr>
          <p:nvPr/>
        </p:nvSpPr>
        <p:spPr bwMode="auto">
          <a:xfrm>
            <a:off x="1547664" y="2745502"/>
            <a:ext cx="6408712" cy="2123658"/>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“Why should the motor system encode the goals of actions performed by others?  ... the interpretation of this finding was that they allow the observer to understand directly the goal of the actions of others.”</a:t>
            </a:r>
          </a:p>
          <a:p>
            <a:pPr algn="r">
              <a:spcBef>
                <a:spcPts val="0"/>
              </a:spcBef>
              <a:spcAft>
                <a:spcPts val="0"/>
              </a:spcAft>
              <a:defRPr/>
            </a:pPr>
            <a:r>
              <a:rPr lang="en-GB" altLang="ja-JP" i="0" dirty="0" smtClean="0">
                <a:effectLst>
                  <a:glow rad="101600">
                    <a:schemeClr val="tx1">
                      <a:alpha val="75000"/>
                    </a:schemeClr>
                  </a:glow>
                </a:effectLst>
                <a:latin typeface="Myriad Web"/>
                <a:cs typeface="Arial" charset="0"/>
              </a:rPr>
              <a:t>(</a:t>
            </a:r>
            <a:r>
              <a:rPr lang="en-GB" altLang="ja-JP" i="0" dirty="0" err="1" smtClean="0">
                <a:effectLst>
                  <a:glow rad="101600">
                    <a:schemeClr val="tx1">
                      <a:alpha val="75000"/>
                    </a:schemeClr>
                  </a:glow>
                </a:effectLst>
                <a:latin typeface="Myriad Web"/>
                <a:cs typeface="Arial" charset="0"/>
              </a:rPr>
              <a:t>Rizzolatti</a:t>
            </a:r>
            <a:r>
              <a:rPr lang="en-GB" altLang="ja-JP" i="0" dirty="0" smtClean="0">
                <a:effectLst>
                  <a:glow rad="101600">
                    <a:schemeClr val="tx1">
                      <a:alpha val="75000"/>
                    </a:schemeClr>
                  </a:glow>
                </a:effectLst>
                <a:latin typeface="Myriad Web"/>
                <a:cs typeface="Arial" charset="0"/>
              </a:rPr>
              <a:t> and Sinigaglia 2010) </a:t>
            </a:r>
            <a:endParaRPr lang="en-GB" i="0" dirty="0">
              <a:effectLst>
                <a:glow rad="101600">
                  <a:schemeClr val="tx1">
                    <a:alpha val="75000"/>
                  </a:schemeClr>
                </a:glow>
              </a:effectLst>
              <a:latin typeface="Myriad Web"/>
              <a:cs typeface="Arial" charset="0"/>
            </a:endParaRPr>
          </a:p>
        </p:txBody>
      </p:sp>
    </p:spTree>
    <p:extLst>
      <p:ext uri="{BB962C8B-B14F-4D97-AF65-F5344CB8AC3E}">
        <p14:creationId xmlns:p14="http://schemas.microsoft.com/office/powerpoint/2010/main" val="34087709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2033" b="93496" l="407" r="100000">
                        <a14:foregroundMark x1="4878" y1="77642" x2="4878" y2="77642"/>
                        <a14:foregroundMark x1="14634" y1="77236" x2="86992" y2="94309"/>
                        <a14:foregroundMark x1="9350" y1="85772" x2="84959" y2="85772"/>
                        <a14:foregroundMark x1="81707" y1="58130" x2="95122" y2="88618"/>
                        <a14:foregroundMark x1="2033" y1="88618" x2="38618" y2="93496"/>
                        <a14:foregroundMark x1="28049" y1="15041" x2="28049" y2="15041"/>
                        <a14:foregroundMark x1="30488" y1="20325" x2="30488" y2="20325"/>
                        <a14:foregroundMark x1="34553" y1="10976" x2="21545" y2="33333"/>
                        <a14:foregroundMark x1="23171" y1="36585" x2="31301" y2="52846"/>
                        <a14:foregroundMark x1="35772" y1="10163" x2="43496" y2="6098"/>
                        <a14:foregroundMark x1="45528" y1="6098" x2="59756" y2="6098"/>
                        <a14:foregroundMark x1="62602" y1="6911" x2="77236" y2="17480"/>
                        <a14:foregroundMark x1="50407" y1="4878" x2="50407" y2="4878"/>
                        <a14:foregroundMark x1="22358" y1="41870" x2="22358" y2="41870"/>
                        <a14:foregroundMark x1="45935" y1="91870" x2="45935" y2="91870"/>
                        <a14:foregroundMark x1="59756" y1="92276" x2="59756" y2="92276"/>
                        <a14:foregroundMark x1="42276" y1="92276" x2="73171" y2="93089"/>
                        <a14:foregroundMark x1="4472" y1="92683" x2="4472" y2="92683"/>
                        <a14:foregroundMark x1="12195" y1="92683" x2="12195" y2="92683"/>
                        <a14:foregroundMark x1="94309" y1="92683" x2="94309" y2="92683"/>
                      </a14:backgroundRemoval>
                    </a14:imgEffect>
                    <a14:imgEffect>
                      <a14:brightnessContrast bright="20000" contrast="15000"/>
                    </a14:imgEffect>
                  </a14:imgLayer>
                </a14:imgProps>
              </a:ext>
            </a:extLst>
          </a:blip>
          <a:srcRect b="8638"/>
          <a:stretch/>
        </p:blipFill>
        <p:spPr>
          <a:xfrm>
            <a:off x="5325496" y="801286"/>
            <a:ext cx="2414856" cy="2206262"/>
          </a:xfrm>
          <a:prstGeom prst="rect">
            <a:avLst/>
          </a:prstGeom>
        </p:spPr>
      </p:pic>
      <p:pic>
        <p:nvPicPr>
          <p:cNvPr id="28" name="Picture 27"/>
          <p:cNvPicPr>
            <a:picLocks noChangeAspect="1"/>
          </p:cNvPicPr>
          <p:nvPr/>
        </p:nvPicPr>
        <p:blipFill rotWithShape="1">
          <a:blip r:embed="rId5" cstate="print">
            <a:grayscl/>
            <a:extLst>
              <a:ext uri="{BEBA8EAE-BF5A-486C-A8C5-ECC9F3942E4B}">
                <a14:imgProps xmlns:a14="http://schemas.microsoft.com/office/drawing/2010/main">
                  <a14:imgLayer r:embed="rId6">
                    <a14:imgEffect>
                      <a14:backgroundRemoval t="9350" b="98374" l="2823" r="94355">
                        <a14:foregroundMark x1="2823" y1="79675" x2="92742" y2="93089"/>
                        <a14:foregroundMark x1="46371" y1="19106" x2="46371" y2="19106"/>
                        <a14:foregroundMark x1="52016" y1="19106" x2="68952" y2="35366"/>
                        <a14:foregroundMark x1="41935" y1="19512" x2="31048" y2="36585"/>
                        <a14:foregroundMark x1="30645" y1="39431" x2="33468" y2="48374"/>
                        <a14:foregroundMark x1="29032" y1="86992" x2="57258" y2="91057"/>
                        <a14:foregroundMark x1="4839" y1="98374" x2="94355" y2="97967"/>
                        <a14:foregroundMark x1="33871" y1="69512" x2="40726" y2="83740"/>
                        <a14:foregroundMark x1="57661" y1="94309" x2="57661" y2="95528"/>
                        <a14:foregroundMark x1="46774" y1="14228" x2="39113" y2="17480"/>
                        <a14:foregroundMark x1="37097" y1="17886" x2="34274" y2="21138"/>
                        <a14:foregroundMark x1="32258" y1="22764" x2="31855" y2="25610"/>
                        <a14:foregroundMark x1="30242" y1="28455" x2="30242" y2="32520"/>
                        <a14:foregroundMark x1="29032" y1="30894" x2="37903" y2="30894"/>
                        <a14:foregroundMark x1="47984" y1="12602" x2="48387" y2="22764"/>
                        <a14:foregroundMark x1="46774" y1="12602" x2="47177" y2="17073"/>
                        <a14:foregroundMark x1="39113" y1="15854" x2="45968" y2="17480"/>
                        <a14:backgroundMark x1="83871" y1="41057" x2="77016" y2="71545"/>
                        <a14:backgroundMark x1="89919" y1="67073" x2="80645" y2="76829"/>
                        <a14:backgroundMark x1="92339" y1="84146" x2="92339" y2="84146"/>
                      </a14:backgroundRemoval>
                    </a14:imgEffect>
                    <a14:imgEffect>
                      <a14:brightnessContrast bright="20000" contrast="20000"/>
                    </a14:imgEffect>
                  </a14:imgLayer>
                </a14:imgProps>
              </a:ext>
              <a:ext uri="{28A0092B-C50C-407E-A947-70E740481C1C}">
                <a14:useLocalDpi xmlns:a14="http://schemas.microsoft.com/office/drawing/2010/main"/>
              </a:ext>
            </a:extLst>
          </a:blip>
          <a:srcRect b="8220"/>
          <a:stretch/>
        </p:blipFill>
        <p:spPr>
          <a:xfrm>
            <a:off x="3779912" y="602087"/>
            <a:ext cx="2592288" cy="2360009"/>
          </a:xfrm>
          <a:prstGeom prst="rect">
            <a:avLst/>
          </a:prstGeom>
        </p:spPr>
      </p:pic>
      <p:sp>
        <p:nvSpPr>
          <p:cNvPr id="5" name="Rectangle 4"/>
          <p:cNvSpPr/>
          <p:nvPr/>
        </p:nvSpPr>
        <p:spPr bwMode="auto">
          <a:xfrm>
            <a:off x="1547664" y="3778764"/>
            <a:ext cx="1512168" cy="432048"/>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a:off x="5508104" y="3105542"/>
            <a:ext cx="2160240" cy="432048"/>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0" name="Text Box 5"/>
          <p:cNvSpPr txBox="1">
            <a:spLocks noChangeArrowheads="1"/>
          </p:cNvSpPr>
          <p:nvPr/>
        </p:nvSpPr>
        <p:spPr bwMode="auto">
          <a:xfrm>
            <a:off x="1547664" y="2745502"/>
            <a:ext cx="6408712" cy="2123658"/>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“Why should the motor system encode the goals of actions performed by others?  ... the interpretation of this finding was that they allow the observer to understand directly the goal of the actions of others.”</a:t>
            </a:r>
          </a:p>
          <a:p>
            <a:pPr algn="r">
              <a:spcBef>
                <a:spcPts val="0"/>
              </a:spcBef>
              <a:spcAft>
                <a:spcPts val="0"/>
              </a:spcAft>
              <a:defRPr/>
            </a:pPr>
            <a:r>
              <a:rPr lang="en-GB" altLang="ja-JP" i="0" dirty="0" smtClean="0">
                <a:effectLst>
                  <a:glow rad="101600">
                    <a:schemeClr val="tx1">
                      <a:alpha val="75000"/>
                    </a:schemeClr>
                  </a:glow>
                </a:effectLst>
                <a:latin typeface="Myriad Web"/>
                <a:cs typeface="Arial" charset="0"/>
              </a:rPr>
              <a:t>(</a:t>
            </a:r>
            <a:r>
              <a:rPr lang="en-GB" altLang="ja-JP" i="0" dirty="0" err="1" smtClean="0">
                <a:effectLst>
                  <a:glow rad="101600">
                    <a:schemeClr val="tx1">
                      <a:alpha val="75000"/>
                    </a:schemeClr>
                  </a:glow>
                </a:effectLst>
                <a:latin typeface="Myriad Web"/>
                <a:cs typeface="Arial" charset="0"/>
              </a:rPr>
              <a:t>Rizzolatti</a:t>
            </a:r>
            <a:r>
              <a:rPr lang="en-GB" altLang="ja-JP" i="0" dirty="0" smtClean="0">
                <a:effectLst>
                  <a:glow rad="101600">
                    <a:schemeClr val="tx1">
                      <a:alpha val="75000"/>
                    </a:schemeClr>
                  </a:glow>
                </a:effectLst>
                <a:latin typeface="Myriad Web"/>
                <a:cs typeface="Arial" charset="0"/>
              </a:rPr>
              <a:t> and Sinigaglia 2010) </a:t>
            </a:r>
            <a:endParaRPr lang="en-GB" i="0" dirty="0">
              <a:effectLst>
                <a:glow rad="101600">
                  <a:schemeClr val="tx1">
                    <a:alpha val="75000"/>
                  </a:schemeClr>
                </a:glow>
              </a:effectLst>
              <a:latin typeface="Myriad Web"/>
              <a:cs typeface="Arial" charset="0"/>
            </a:endParaRPr>
          </a:p>
        </p:txBody>
      </p:sp>
    </p:spTree>
    <p:extLst>
      <p:ext uri="{BB962C8B-B14F-4D97-AF65-F5344CB8AC3E}">
        <p14:creationId xmlns:p14="http://schemas.microsoft.com/office/powerpoint/2010/main" val="27125933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cstate="print">
            <a:grayscl/>
            <a:extLst>
              <a:ext uri="{BEBA8EAE-BF5A-486C-A8C5-ECC9F3942E4B}">
                <a14:imgProps xmlns:a14="http://schemas.microsoft.com/office/drawing/2010/main">
                  <a14:imgLayer r:embed="rId4">
                    <a14:imgEffect>
                      <a14:backgroundRemoval t="9350" b="98374" l="2823" r="94355">
                        <a14:foregroundMark x1="2823" y1="79675" x2="92742" y2="93089"/>
                        <a14:foregroundMark x1="46371" y1="19106" x2="46371" y2="19106"/>
                        <a14:foregroundMark x1="52016" y1="19106" x2="68952" y2="35366"/>
                        <a14:foregroundMark x1="41935" y1="19512" x2="31048" y2="36585"/>
                        <a14:foregroundMark x1="30645" y1="39431" x2="33468" y2="48374"/>
                        <a14:foregroundMark x1="29032" y1="86992" x2="57258" y2="91057"/>
                        <a14:foregroundMark x1="4839" y1="98374" x2="94355" y2="97967"/>
                        <a14:foregroundMark x1="33871" y1="69512" x2="40726" y2="83740"/>
                        <a14:foregroundMark x1="57661" y1="94309" x2="57661" y2="95528"/>
                        <a14:foregroundMark x1="46774" y1="14228" x2="39113" y2="17480"/>
                        <a14:foregroundMark x1="37097" y1="17886" x2="34274" y2="21138"/>
                        <a14:foregroundMark x1="32258" y1="22764" x2="31855" y2="25610"/>
                        <a14:foregroundMark x1="30242" y1="28455" x2="30242" y2="32520"/>
                        <a14:foregroundMark x1="29032" y1="30894" x2="37903" y2="30894"/>
                        <a14:foregroundMark x1="47984" y1="12602" x2="48387" y2="22764"/>
                        <a14:foregroundMark x1="46774" y1="12602" x2="47177" y2="17073"/>
                        <a14:foregroundMark x1="39113" y1="15854" x2="45968" y2="17480"/>
                        <a14:backgroundMark x1="83871" y1="41057" x2="77016" y2="71545"/>
                        <a14:backgroundMark x1="89919" y1="67073" x2="80645" y2="76829"/>
                        <a14:backgroundMark x1="92339" y1="84146" x2="92339" y2="84146"/>
                      </a14:backgroundRemoval>
                    </a14:imgEffect>
                    <a14:imgEffect>
                      <a14:brightnessContrast bright="20000" contrast="20000"/>
                    </a14:imgEffect>
                  </a14:imgLayer>
                </a14:imgProps>
              </a:ext>
              <a:ext uri="{28A0092B-C50C-407E-A947-70E740481C1C}">
                <a14:useLocalDpi xmlns:a14="http://schemas.microsoft.com/office/drawing/2010/main"/>
              </a:ext>
            </a:extLst>
          </a:blip>
          <a:srcRect b="8220"/>
          <a:stretch/>
        </p:blipFill>
        <p:spPr>
          <a:xfrm>
            <a:off x="4427984" y="-27384"/>
            <a:ext cx="2592288" cy="2360009"/>
          </a:xfrm>
          <a:prstGeom prst="rect">
            <a:avLst/>
          </a:prstGeom>
        </p:spPr>
      </p:pic>
      <p:pic>
        <p:nvPicPr>
          <p:cNvPr id="29" name="Picture 28"/>
          <p:cNvPicPr>
            <a:picLocks noChangeAspect="1"/>
          </p:cNvPicPr>
          <p:nvPr/>
        </p:nvPicPr>
        <p:blipFill rotWithShape="1">
          <a:blip r:embed="rId5" cstate="print">
            <a:grayscl/>
            <a:extLst>
              <a:ext uri="{BEBA8EAE-BF5A-486C-A8C5-ECC9F3942E4B}">
                <a14:imgProps xmlns:a14="http://schemas.microsoft.com/office/drawing/2010/main">
                  <a14:imgLayer r:embed="rId6">
                    <a14:imgEffect>
                      <a14:backgroundRemoval t="5000" b="97000" l="10000" r="98667">
                        <a14:foregroundMark x1="65333" y1="16000" x2="86000" y2="48000"/>
                        <a14:foregroundMark x1="61333" y1="5000" x2="72667" y2="15000"/>
                        <a14:foregroundMark x1="83333" y1="95000" x2="92667" y2="97000"/>
                        <a14:foregroundMark x1="98667" y1="95000" x2="98667" y2="95000"/>
                        <a14:backgroundMark x1="45333" y1="11000" x2="45333" y2="11000"/>
                        <a14:backgroundMark x1="51333" y1="1000" x2="51333" y2="1000"/>
                        <a14:backgroundMark x1="36667" y1="35000" x2="36667" y2="35000"/>
                        <a14:backgroundMark x1="37333" y1="28000" x2="37333" y2="28000"/>
                        <a14:backgroundMark x1="53333" y1="1000" x2="53333" y2="1000"/>
                        <a14:backgroundMark x1="46667" y1="7000" x2="46667" y2="7000"/>
                        <a14:backgroundMark x1="47333" y1="95000" x2="47333" y2="95000"/>
                        <a14:backgroundMark x1="50667" y1="94000" x2="50667" y2="94000"/>
                        <a14:backgroundMark x1="54667" y1="90000" x2="54667" y2="90000"/>
                        <a14:backgroundMark x1="39333" y1="67000" x2="39333" y2="67000"/>
                        <a14:backgroundMark x1="35333" y1="53000" x2="35333" y2="53000"/>
                        <a14:backgroundMark x1="38000" y1="31000" x2="38000" y2="31000"/>
                        <a14:backgroundMark x1="54667" y1="0" x2="54667" y2="0"/>
                      </a14:backgroundRemoval>
                    </a14:imgEffect>
                    <a14:imgEffect>
                      <a14:brightnessContrast bright="35000" contrast="20000"/>
                    </a14:imgEffect>
                  </a14:imgLayer>
                </a14:imgProps>
              </a:ext>
              <a:ext uri="{28A0092B-C50C-407E-A947-70E740481C1C}">
                <a14:useLocalDpi xmlns:a14="http://schemas.microsoft.com/office/drawing/2010/main"/>
              </a:ext>
            </a:extLst>
          </a:blip>
          <a:srcRect l="30699" t="2860"/>
          <a:stretch/>
        </p:blipFill>
        <p:spPr>
          <a:xfrm>
            <a:off x="3359557" y="492635"/>
            <a:ext cx="1969028" cy="1839989"/>
          </a:xfrm>
          <a:prstGeom prst="rect">
            <a:avLst/>
          </a:prstGeom>
        </p:spPr>
      </p:pic>
      <p:sp>
        <p:nvSpPr>
          <p:cNvPr id="30" name="Text Box 5"/>
          <p:cNvSpPr txBox="1">
            <a:spLocks noChangeArrowheads="1"/>
          </p:cNvSpPr>
          <p:nvPr/>
        </p:nvSpPr>
        <p:spPr bwMode="auto">
          <a:xfrm>
            <a:off x="1547664" y="2132856"/>
            <a:ext cx="6264696" cy="3139321"/>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 mirror-based understanding ... [observed] acts are mapped onto the vocabulary of the observer’s own motor acts.”</a:t>
            </a:r>
          </a:p>
          <a:p>
            <a:pPr algn="r">
              <a:spcBef>
                <a:spcPts val="0"/>
              </a:spcBef>
              <a:spcAft>
                <a:spcPts val="0"/>
              </a:spcAft>
              <a:defRPr/>
            </a:pPr>
            <a:r>
              <a:rPr lang="en-GB" altLang="ja-JP" i="0" dirty="0" smtClean="0">
                <a:effectLst>
                  <a:glow rad="101600">
                    <a:schemeClr val="tx1">
                      <a:alpha val="75000"/>
                    </a:schemeClr>
                  </a:glow>
                </a:effectLst>
                <a:latin typeface="Myriad Web"/>
                <a:cs typeface="Arial" charset="0"/>
              </a:rPr>
              <a:t>(Sinigaglia 2008)</a:t>
            </a:r>
          </a:p>
          <a:p>
            <a:pPr algn="l">
              <a:spcBef>
                <a:spcPts val="0"/>
              </a:spcBef>
              <a:spcAft>
                <a:spcPts val="0"/>
              </a:spcAft>
              <a:defRPr/>
            </a:pPr>
            <a:endParaRPr lang="en-GB" i="0" dirty="0" smtClean="0">
              <a:effectLst>
                <a:glow rad="101600">
                  <a:schemeClr val="tx1">
                    <a:alpha val="75000"/>
                  </a:schemeClr>
                </a:glow>
              </a:effectLst>
              <a:latin typeface="Myriad Web"/>
              <a:cs typeface="Arial" charset="0"/>
            </a:endParaRPr>
          </a:p>
          <a:p>
            <a:pPr algn="l">
              <a:spcBef>
                <a:spcPts val="0"/>
              </a:spcBef>
              <a:spcAft>
                <a:spcPts val="0"/>
              </a:spcAft>
              <a:defRPr/>
            </a:pPr>
            <a:r>
              <a:rPr lang="en-GB" i="0" dirty="0" smtClean="0">
                <a:effectLst>
                  <a:glow rad="101600">
                    <a:schemeClr val="tx1">
                      <a:alpha val="75000"/>
                    </a:schemeClr>
                  </a:glow>
                </a:effectLst>
                <a:latin typeface="Myriad Web"/>
                <a:cs typeface="Arial" charset="0"/>
              </a:rPr>
              <a:t>“The primary function of such a mapping [is] ... to allow the observed to ... understand the intentional meaning of another’s action.”</a:t>
            </a:r>
          </a:p>
          <a:p>
            <a:pPr algn="r">
              <a:spcBef>
                <a:spcPts val="0"/>
              </a:spcBef>
              <a:spcAft>
                <a:spcPts val="0"/>
              </a:spcAft>
              <a:defRPr/>
            </a:pPr>
            <a:r>
              <a:rPr lang="en-GB" i="0" dirty="0" smtClean="0">
                <a:effectLst>
                  <a:glow rad="101600">
                    <a:schemeClr val="tx1">
                      <a:alpha val="75000"/>
                    </a:schemeClr>
                  </a:glow>
                </a:effectLst>
                <a:latin typeface="Myriad Web"/>
                <a:cs typeface="Arial" charset="0"/>
              </a:rPr>
              <a:t>(Sinigaglia &amp; Sparaci 2008)</a:t>
            </a:r>
            <a:endParaRPr lang="en-GB" i="0" dirty="0">
              <a:effectLst>
                <a:glow rad="101600">
                  <a:schemeClr val="tx1">
                    <a:alpha val="75000"/>
                  </a:schemeClr>
                </a:glow>
              </a:effectLst>
              <a:latin typeface="Myriad Web"/>
              <a:cs typeface="Arial" charset="0"/>
            </a:endParaRPr>
          </a:p>
        </p:txBody>
      </p:sp>
    </p:spTree>
    <p:extLst>
      <p:ext uri="{BB962C8B-B14F-4D97-AF65-F5344CB8AC3E}">
        <p14:creationId xmlns:p14="http://schemas.microsoft.com/office/powerpoint/2010/main" val="34377249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499992" y="4221088"/>
            <a:ext cx="1440160" cy="432048"/>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a:off x="2195736" y="3861048"/>
            <a:ext cx="2160240" cy="432048"/>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8" name="Picture 27"/>
          <p:cNvPicPr>
            <a:picLocks noChangeAspect="1"/>
          </p:cNvPicPr>
          <p:nvPr/>
        </p:nvPicPr>
        <p:blipFill rotWithShape="1">
          <a:blip r:embed="rId3" cstate="print">
            <a:grayscl/>
            <a:extLst>
              <a:ext uri="{BEBA8EAE-BF5A-486C-A8C5-ECC9F3942E4B}">
                <a14:imgProps xmlns:a14="http://schemas.microsoft.com/office/drawing/2010/main">
                  <a14:imgLayer r:embed="rId4">
                    <a14:imgEffect>
                      <a14:backgroundRemoval t="9350" b="98374" l="2823" r="94355">
                        <a14:foregroundMark x1="2823" y1="79675" x2="92742" y2="93089"/>
                        <a14:foregroundMark x1="46371" y1="19106" x2="46371" y2="19106"/>
                        <a14:foregroundMark x1="52016" y1="19106" x2="68952" y2="35366"/>
                        <a14:foregroundMark x1="41935" y1="19512" x2="31048" y2="36585"/>
                        <a14:foregroundMark x1="30645" y1="39431" x2="33468" y2="48374"/>
                        <a14:foregroundMark x1="29032" y1="86992" x2="57258" y2="91057"/>
                        <a14:foregroundMark x1="4839" y1="98374" x2="94355" y2="97967"/>
                        <a14:foregroundMark x1="33871" y1="69512" x2="40726" y2="83740"/>
                        <a14:foregroundMark x1="57661" y1="94309" x2="57661" y2="95528"/>
                        <a14:foregroundMark x1="46774" y1="14228" x2="39113" y2="17480"/>
                        <a14:foregroundMark x1="37097" y1="17886" x2="34274" y2="21138"/>
                        <a14:foregroundMark x1="32258" y1="22764" x2="31855" y2="25610"/>
                        <a14:foregroundMark x1="30242" y1="28455" x2="30242" y2="32520"/>
                        <a14:foregroundMark x1="29032" y1="30894" x2="37903" y2="30894"/>
                        <a14:foregroundMark x1="47984" y1="12602" x2="48387" y2="22764"/>
                        <a14:foregroundMark x1="46774" y1="12602" x2="47177" y2="17073"/>
                        <a14:foregroundMark x1="39113" y1="15854" x2="45968" y2="17480"/>
                        <a14:backgroundMark x1="83871" y1="41057" x2="77016" y2="71545"/>
                        <a14:backgroundMark x1="89919" y1="67073" x2="80645" y2="76829"/>
                        <a14:backgroundMark x1="92339" y1="84146" x2="92339" y2="84146"/>
                      </a14:backgroundRemoval>
                    </a14:imgEffect>
                    <a14:imgEffect>
                      <a14:brightnessContrast bright="20000" contrast="20000"/>
                    </a14:imgEffect>
                  </a14:imgLayer>
                </a14:imgProps>
              </a:ext>
              <a:ext uri="{28A0092B-C50C-407E-A947-70E740481C1C}">
                <a14:useLocalDpi xmlns:a14="http://schemas.microsoft.com/office/drawing/2010/main"/>
              </a:ext>
            </a:extLst>
          </a:blip>
          <a:srcRect b="8220"/>
          <a:stretch/>
        </p:blipFill>
        <p:spPr>
          <a:xfrm>
            <a:off x="4427984" y="-27384"/>
            <a:ext cx="2592288" cy="2360009"/>
          </a:xfrm>
          <a:prstGeom prst="rect">
            <a:avLst/>
          </a:prstGeom>
        </p:spPr>
      </p:pic>
      <p:pic>
        <p:nvPicPr>
          <p:cNvPr id="29" name="Picture 28"/>
          <p:cNvPicPr>
            <a:picLocks noChangeAspect="1"/>
          </p:cNvPicPr>
          <p:nvPr/>
        </p:nvPicPr>
        <p:blipFill rotWithShape="1">
          <a:blip r:embed="rId5" cstate="print">
            <a:grayscl/>
            <a:extLst>
              <a:ext uri="{BEBA8EAE-BF5A-486C-A8C5-ECC9F3942E4B}">
                <a14:imgProps xmlns:a14="http://schemas.microsoft.com/office/drawing/2010/main">
                  <a14:imgLayer r:embed="rId6">
                    <a14:imgEffect>
                      <a14:backgroundRemoval t="5000" b="97000" l="10000" r="98667">
                        <a14:foregroundMark x1="65333" y1="16000" x2="86000" y2="48000"/>
                        <a14:foregroundMark x1="61333" y1="5000" x2="72667" y2="15000"/>
                        <a14:foregroundMark x1="83333" y1="95000" x2="92667" y2="97000"/>
                        <a14:foregroundMark x1="98667" y1="95000" x2="98667" y2="95000"/>
                        <a14:backgroundMark x1="45333" y1="11000" x2="45333" y2="11000"/>
                        <a14:backgroundMark x1="51333" y1="1000" x2="51333" y2="1000"/>
                        <a14:backgroundMark x1="36667" y1="35000" x2="36667" y2="35000"/>
                        <a14:backgroundMark x1="37333" y1="28000" x2="37333" y2="28000"/>
                        <a14:backgroundMark x1="53333" y1="1000" x2="53333" y2="1000"/>
                        <a14:backgroundMark x1="46667" y1="7000" x2="46667" y2="7000"/>
                        <a14:backgroundMark x1="47333" y1="95000" x2="47333" y2="95000"/>
                        <a14:backgroundMark x1="50667" y1="94000" x2="50667" y2="94000"/>
                        <a14:backgroundMark x1="54667" y1="90000" x2="54667" y2="90000"/>
                        <a14:backgroundMark x1="39333" y1="67000" x2="39333" y2="67000"/>
                        <a14:backgroundMark x1="35333" y1="53000" x2="35333" y2="53000"/>
                        <a14:backgroundMark x1="38000" y1="31000" x2="38000" y2="31000"/>
                        <a14:backgroundMark x1="54667" y1="0" x2="54667" y2="0"/>
                      </a14:backgroundRemoval>
                    </a14:imgEffect>
                    <a14:imgEffect>
                      <a14:brightnessContrast bright="35000" contrast="20000"/>
                    </a14:imgEffect>
                  </a14:imgLayer>
                </a14:imgProps>
              </a:ext>
              <a:ext uri="{28A0092B-C50C-407E-A947-70E740481C1C}">
                <a14:useLocalDpi xmlns:a14="http://schemas.microsoft.com/office/drawing/2010/main"/>
              </a:ext>
            </a:extLst>
          </a:blip>
          <a:srcRect l="30699" t="2860"/>
          <a:stretch/>
        </p:blipFill>
        <p:spPr>
          <a:xfrm>
            <a:off x="3359557" y="492635"/>
            <a:ext cx="1969028" cy="1839989"/>
          </a:xfrm>
          <a:prstGeom prst="rect">
            <a:avLst/>
          </a:prstGeom>
        </p:spPr>
      </p:pic>
      <p:sp>
        <p:nvSpPr>
          <p:cNvPr id="30" name="Text Box 5"/>
          <p:cNvSpPr txBox="1">
            <a:spLocks noChangeArrowheads="1"/>
          </p:cNvSpPr>
          <p:nvPr/>
        </p:nvSpPr>
        <p:spPr bwMode="auto">
          <a:xfrm>
            <a:off x="1547664" y="2132856"/>
            <a:ext cx="6264696" cy="3139321"/>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 mirror-based understanding ... [observed] acts are mapped onto the vocabulary of the observer’s own motor acts.”</a:t>
            </a:r>
          </a:p>
          <a:p>
            <a:pPr algn="r">
              <a:spcBef>
                <a:spcPts val="0"/>
              </a:spcBef>
              <a:spcAft>
                <a:spcPts val="0"/>
              </a:spcAft>
              <a:defRPr/>
            </a:pPr>
            <a:r>
              <a:rPr lang="en-GB" altLang="ja-JP" i="0" dirty="0" smtClean="0">
                <a:effectLst>
                  <a:glow rad="101600">
                    <a:schemeClr val="tx1">
                      <a:alpha val="75000"/>
                    </a:schemeClr>
                  </a:glow>
                </a:effectLst>
                <a:latin typeface="Myriad Web"/>
                <a:cs typeface="Arial" charset="0"/>
              </a:rPr>
              <a:t>(Sinigaglia 2008)</a:t>
            </a:r>
          </a:p>
          <a:p>
            <a:pPr algn="l">
              <a:spcBef>
                <a:spcPts val="0"/>
              </a:spcBef>
              <a:spcAft>
                <a:spcPts val="0"/>
              </a:spcAft>
              <a:defRPr/>
            </a:pPr>
            <a:endParaRPr lang="en-GB" i="0" dirty="0" smtClean="0">
              <a:effectLst>
                <a:glow rad="101600">
                  <a:schemeClr val="tx1">
                    <a:alpha val="75000"/>
                  </a:schemeClr>
                </a:glow>
              </a:effectLst>
              <a:latin typeface="Myriad Web"/>
              <a:cs typeface="Arial" charset="0"/>
            </a:endParaRPr>
          </a:p>
          <a:p>
            <a:pPr algn="l">
              <a:spcBef>
                <a:spcPts val="0"/>
              </a:spcBef>
              <a:spcAft>
                <a:spcPts val="0"/>
              </a:spcAft>
              <a:defRPr/>
            </a:pPr>
            <a:r>
              <a:rPr lang="en-GB" i="0" dirty="0" smtClean="0">
                <a:effectLst>
                  <a:glow rad="101600">
                    <a:schemeClr val="tx1">
                      <a:alpha val="75000"/>
                    </a:schemeClr>
                  </a:glow>
                </a:effectLst>
                <a:latin typeface="Myriad Web"/>
                <a:cs typeface="Arial" charset="0"/>
              </a:rPr>
              <a:t>“The primary function of such a mapping [is] ... to allow the observed to ... understand the intentional meaning of another’s action.”</a:t>
            </a:r>
          </a:p>
          <a:p>
            <a:pPr algn="r">
              <a:spcBef>
                <a:spcPts val="0"/>
              </a:spcBef>
              <a:spcAft>
                <a:spcPts val="0"/>
              </a:spcAft>
              <a:defRPr/>
            </a:pPr>
            <a:r>
              <a:rPr lang="en-GB" i="0" dirty="0" smtClean="0">
                <a:effectLst>
                  <a:glow rad="101600">
                    <a:schemeClr val="tx1">
                      <a:alpha val="75000"/>
                    </a:schemeClr>
                  </a:glow>
                </a:effectLst>
                <a:latin typeface="Myriad Web"/>
                <a:cs typeface="Arial" charset="0"/>
              </a:rPr>
              <a:t>(Sinigaglia &amp; Sparaci 2008)</a:t>
            </a:r>
            <a:endParaRPr lang="en-GB" i="0" dirty="0">
              <a:effectLst>
                <a:glow rad="101600">
                  <a:schemeClr val="tx1">
                    <a:alpha val="75000"/>
                  </a:schemeClr>
                </a:glow>
              </a:effectLst>
              <a:latin typeface="Myriad Web"/>
              <a:cs typeface="Arial" charset="0"/>
            </a:endParaRPr>
          </a:p>
        </p:txBody>
      </p:sp>
    </p:spTree>
    <p:extLst>
      <p:ext uri="{BB962C8B-B14F-4D97-AF65-F5344CB8AC3E}">
        <p14:creationId xmlns:p14="http://schemas.microsoft.com/office/powerpoint/2010/main" val="32271416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3608" y="5643184"/>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mirroring motor cognition</a:t>
            </a:r>
            <a:endParaRPr lang="en-US" i="0" dirty="0">
              <a:latin typeface="Myriad Web"/>
              <a:cs typeface="Myriad Web"/>
            </a:endParaRPr>
          </a:p>
        </p:txBody>
      </p:sp>
      <p:sp>
        <p:nvSpPr>
          <p:cNvPr id="8" name="TextBox 7"/>
          <p:cNvSpPr txBox="1"/>
          <p:nvPr/>
        </p:nvSpPr>
        <p:spPr>
          <a:xfrm>
            <a:off x="1043608" y="4428370"/>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recognition of motor intentional meaning</a:t>
            </a:r>
            <a:endParaRPr lang="en-US" i="0" dirty="0">
              <a:latin typeface="Myriad Web"/>
              <a:cs typeface="Myriad Web"/>
            </a:endParaRPr>
          </a:p>
        </p:txBody>
      </p:sp>
      <p:cxnSp>
        <p:nvCxnSpPr>
          <p:cNvPr id="6" name="Straight Arrow Connector 5"/>
          <p:cNvCxnSpPr/>
          <p:nvPr/>
        </p:nvCxnSpPr>
        <p:spPr bwMode="auto">
          <a:xfrm flipV="1">
            <a:off x="2555776" y="5190725"/>
            <a:ext cx="0" cy="445373"/>
          </a:xfrm>
          <a:prstGeom prst="straightConnector1">
            <a:avLst/>
          </a:prstGeom>
          <a:solidFill>
            <a:srgbClr val="00B8FF"/>
          </a:solidFill>
          <a:ln w="76200" cap="flat" cmpd="dbl" algn="ctr">
            <a:solidFill>
              <a:schemeClr val="bg1"/>
            </a:solidFill>
            <a:prstDash val="solid"/>
            <a:round/>
            <a:headEnd type="none" w="med" len="med"/>
            <a:tailEnd type="none"/>
          </a:ln>
          <a:effectLst>
            <a:glow rad="101600">
              <a:schemeClr val="bg1">
                <a:lumMod val="65000"/>
                <a:alpha val="34000"/>
              </a:schemeClr>
            </a:glow>
          </a:effectLst>
        </p:spPr>
      </p:cxnSp>
    </p:spTree>
    <p:extLst>
      <p:ext uri="{BB962C8B-B14F-4D97-AF65-F5344CB8AC3E}">
        <p14:creationId xmlns:p14="http://schemas.microsoft.com/office/powerpoint/2010/main" val="23020062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3608" y="5643184"/>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mirroring motor cognition</a:t>
            </a:r>
            <a:endParaRPr lang="en-US" i="0" dirty="0">
              <a:latin typeface="Myriad Web"/>
              <a:cs typeface="Myriad Web"/>
            </a:endParaRPr>
          </a:p>
        </p:txBody>
      </p:sp>
      <p:sp>
        <p:nvSpPr>
          <p:cNvPr id="8" name="TextBox 7"/>
          <p:cNvSpPr txBox="1"/>
          <p:nvPr/>
        </p:nvSpPr>
        <p:spPr>
          <a:xfrm>
            <a:off x="1043608" y="4428370"/>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recognition of motor intentional meaning</a:t>
            </a:r>
            <a:endParaRPr lang="en-US" i="0" dirty="0">
              <a:latin typeface="Myriad Web"/>
              <a:cs typeface="Myriad Web"/>
            </a:endParaRPr>
          </a:p>
        </p:txBody>
      </p:sp>
      <p:sp>
        <p:nvSpPr>
          <p:cNvPr id="9" name="TextBox 8"/>
          <p:cNvSpPr txBox="1"/>
          <p:nvPr/>
        </p:nvSpPr>
        <p:spPr>
          <a:xfrm>
            <a:off x="827584" y="2780928"/>
            <a:ext cx="1800200" cy="1107996"/>
          </a:xfrm>
          <a:prstGeom prst="rect">
            <a:avLst/>
          </a:prstGeom>
          <a:noFill/>
          <a:ln>
            <a:solidFill>
              <a:srgbClr val="FFFFFF"/>
            </a:solidFill>
          </a:ln>
        </p:spPr>
        <p:txBody>
          <a:bodyPr wrap="square" rtlCol="0">
            <a:spAutoFit/>
          </a:bodyPr>
          <a:lstStyle/>
          <a:p>
            <a:pPr algn="ctr"/>
            <a:r>
              <a:rPr lang="en-US" i="0" dirty="0" smtClean="0">
                <a:latin typeface="Myriad Web"/>
                <a:cs typeface="Myriad Web"/>
              </a:rPr>
              <a:t>ascription of belief, desire, intention ...</a:t>
            </a:r>
            <a:endParaRPr lang="en-US" i="0" dirty="0">
              <a:latin typeface="Myriad Web"/>
              <a:cs typeface="Myriad Web"/>
            </a:endParaRPr>
          </a:p>
        </p:txBody>
      </p:sp>
      <p:cxnSp>
        <p:nvCxnSpPr>
          <p:cNvPr id="21" name="Straight Arrow Connector 20"/>
          <p:cNvCxnSpPr>
            <a:endCxn id="9" idx="2"/>
          </p:cNvCxnSpPr>
          <p:nvPr/>
        </p:nvCxnSpPr>
        <p:spPr bwMode="auto">
          <a:xfrm flipH="1" flipV="1">
            <a:off x="1727684" y="3888924"/>
            <a:ext cx="648072" cy="543542"/>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7" name="Straight Arrow Connector 6"/>
          <p:cNvCxnSpPr/>
          <p:nvPr/>
        </p:nvCxnSpPr>
        <p:spPr bwMode="auto">
          <a:xfrm flipV="1">
            <a:off x="2555776" y="5190725"/>
            <a:ext cx="0" cy="445373"/>
          </a:xfrm>
          <a:prstGeom prst="straightConnector1">
            <a:avLst/>
          </a:prstGeom>
          <a:solidFill>
            <a:srgbClr val="00B8FF"/>
          </a:solidFill>
          <a:ln w="76200" cap="flat" cmpd="dbl" algn="ctr">
            <a:solidFill>
              <a:schemeClr val="bg1"/>
            </a:solidFill>
            <a:prstDash val="solid"/>
            <a:round/>
            <a:headEnd type="none" w="med" len="med"/>
            <a:tailEnd type="none"/>
          </a:ln>
          <a:effectLst>
            <a:glow rad="101600">
              <a:schemeClr val="bg1">
                <a:lumMod val="65000"/>
                <a:alpha val="34000"/>
              </a:schemeClr>
            </a:glow>
          </a:effectLst>
        </p:spPr>
      </p:cxnSp>
    </p:spTree>
    <p:extLst>
      <p:ext uri="{BB962C8B-B14F-4D97-AF65-F5344CB8AC3E}">
        <p14:creationId xmlns:p14="http://schemas.microsoft.com/office/powerpoint/2010/main" val="2095631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3" y="2613311"/>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27784" y="2457281"/>
            <a:ext cx="1872208" cy="2058314"/>
          </a:xfrm>
          <a:prstGeom prst="rect">
            <a:avLst/>
          </a:prstGeom>
        </p:spPr>
      </p:pic>
      <p:sp>
        <p:nvSpPr>
          <p:cNvPr id="8" name="Rectangle 7"/>
          <p:cNvSpPr/>
          <p:nvPr/>
        </p:nvSpPr>
        <p:spPr>
          <a:xfrm>
            <a:off x="467544" y="4336647"/>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sp>
        <p:nvSpPr>
          <p:cNvPr id="11" name="Rectangle 10"/>
          <p:cNvSpPr/>
          <p:nvPr/>
        </p:nvSpPr>
        <p:spPr>
          <a:xfrm>
            <a:off x="467544" y="369238"/>
            <a:ext cx="3600400"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a:t>
            </a:r>
            <a:r>
              <a:rPr lang="en-US" i="0" dirty="0"/>
              <a:t>goal-directed action, or something resembling one, comprising two or more agents’ goal-directed activities.</a:t>
            </a:r>
          </a:p>
        </p:txBody>
      </p:sp>
      <p:pic>
        <p:nvPicPr>
          <p:cNvPr id="13" name="Picture 12"/>
          <p:cNvPicPr>
            <a:picLocks noChangeAspect="1"/>
          </p:cNvPicPr>
          <p:nvPr/>
        </p:nvPicPr>
        <p:blipFill rotWithShape="1">
          <a:blip r:embed="rId7" cstate="print">
            <a:grayscl/>
            <a:extLst>
              <a:ext uri="{BEBA8EAE-BF5A-486C-A8C5-ECC9F3942E4B}">
                <a14:imgProps xmlns:a14="http://schemas.microsoft.com/office/drawing/2010/main">
                  <a14:imgLayer r:embed="rId8">
                    <a14:imgEffect>
                      <a14:backgroundRemoval t="9350" b="98374" l="2823" r="94355">
                        <a14:foregroundMark x1="2823" y1="79675" x2="92742" y2="93089"/>
                        <a14:foregroundMark x1="46371" y1="19106" x2="46371" y2="19106"/>
                        <a14:foregroundMark x1="52016" y1="19106" x2="68952" y2="35366"/>
                        <a14:foregroundMark x1="41935" y1="19512" x2="31048" y2="36585"/>
                        <a14:foregroundMark x1="30645" y1="39431" x2="33468" y2="48374"/>
                        <a14:foregroundMark x1="29032" y1="86992" x2="57258" y2="91057"/>
                        <a14:foregroundMark x1="4839" y1="98374" x2="94355" y2="97967"/>
                        <a14:foregroundMark x1="33871" y1="69512" x2="40726" y2="83740"/>
                        <a14:foregroundMark x1="57661" y1="94309" x2="57661" y2="95528"/>
                        <a14:foregroundMark x1="46774" y1="14228" x2="39113" y2="17480"/>
                        <a14:foregroundMark x1="37097" y1="17886" x2="34274" y2="21138"/>
                        <a14:foregroundMark x1="32258" y1="22764" x2="31855" y2="25610"/>
                        <a14:foregroundMark x1="30242" y1="28455" x2="30242" y2="32520"/>
                        <a14:foregroundMark x1="29032" y1="30894" x2="37903" y2="30894"/>
                        <a14:foregroundMark x1="47984" y1="12602" x2="48387" y2="22764"/>
                        <a14:foregroundMark x1="46774" y1="12602" x2="47177" y2="17073"/>
                        <a14:foregroundMark x1="39113" y1="15854" x2="45968" y2="17480"/>
                        <a14:backgroundMark x1="83871" y1="41057" x2="77016" y2="71545"/>
                        <a14:backgroundMark x1="89919" y1="67073" x2="80645" y2="76829"/>
                        <a14:backgroundMark x1="92339" y1="84146" x2="92339" y2="84146"/>
                      </a14:backgroundRemoval>
                    </a14:imgEffect>
                    <a14:imgEffect>
                      <a14:brightnessContrast bright="20000" contrast="20000"/>
                    </a14:imgEffect>
                  </a14:imgLayer>
                </a14:imgProps>
              </a:ext>
              <a:ext uri="{28A0092B-C50C-407E-A947-70E740481C1C}">
                <a14:useLocalDpi xmlns:a14="http://schemas.microsoft.com/office/drawing/2010/main"/>
              </a:ext>
            </a:extLst>
          </a:blip>
          <a:srcRect b="8220"/>
          <a:stretch/>
        </p:blipFill>
        <p:spPr>
          <a:xfrm>
            <a:off x="6156176" y="3373247"/>
            <a:ext cx="2592288" cy="2360009"/>
          </a:xfrm>
          <a:prstGeom prst="rect">
            <a:avLst/>
          </a:prstGeom>
        </p:spPr>
      </p:pic>
      <p:pic>
        <p:nvPicPr>
          <p:cNvPr id="19" name="Picture 18"/>
          <p:cNvPicPr>
            <a:picLocks noChangeAspect="1"/>
          </p:cNvPicPr>
          <p:nvPr/>
        </p:nvPicPr>
        <p:blipFill rotWithShape="1">
          <a:blip r:embed="rId9" cstate="print">
            <a:grayscl/>
            <a:extLst>
              <a:ext uri="{BEBA8EAE-BF5A-486C-A8C5-ECC9F3942E4B}">
                <a14:imgProps xmlns:a14="http://schemas.microsoft.com/office/drawing/2010/main">
                  <a14:imgLayer r:embed="rId10">
                    <a14:imgEffect>
                      <a14:backgroundRemoval t="5000" b="97000" l="10000" r="98667">
                        <a14:foregroundMark x1="65333" y1="16000" x2="86000" y2="48000"/>
                        <a14:foregroundMark x1="61333" y1="5000" x2="72667" y2="15000"/>
                        <a14:foregroundMark x1="83333" y1="95000" x2="92667" y2="97000"/>
                        <a14:foregroundMark x1="98667" y1="95000" x2="98667" y2="95000"/>
                        <a14:backgroundMark x1="45333" y1="11000" x2="45333" y2="11000"/>
                        <a14:backgroundMark x1="51333" y1="1000" x2="51333" y2="1000"/>
                        <a14:backgroundMark x1="36667" y1="35000" x2="36667" y2="35000"/>
                        <a14:backgroundMark x1="37333" y1="28000" x2="37333" y2="28000"/>
                        <a14:backgroundMark x1="53333" y1="1000" x2="53333" y2="1000"/>
                        <a14:backgroundMark x1="46667" y1="7000" x2="46667" y2="7000"/>
                        <a14:backgroundMark x1="47333" y1="95000" x2="47333" y2="95000"/>
                        <a14:backgroundMark x1="50667" y1="94000" x2="50667" y2="94000"/>
                        <a14:backgroundMark x1="54667" y1="90000" x2="54667" y2="90000"/>
                        <a14:backgroundMark x1="39333" y1="67000" x2="39333" y2="67000"/>
                        <a14:backgroundMark x1="35333" y1="53000" x2="35333" y2="53000"/>
                        <a14:backgroundMark x1="38000" y1="31000" x2="38000" y2="31000"/>
                        <a14:backgroundMark x1="54667" y1="0" x2="54667" y2="0"/>
                      </a14:backgroundRemoval>
                    </a14:imgEffect>
                    <a14:imgEffect>
                      <a14:brightnessContrast bright="35000" contrast="20000"/>
                    </a14:imgEffect>
                  </a14:imgLayer>
                </a14:imgProps>
              </a:ext>
              <a:ext uri="{28A0092B-C50C-407E-A947-70E740481C1C}">
                <a14:useLocalDpi xmlns:a14="http://schemas.microsoft.com/office/drawing/2010/main"/>
              </a:ext>
            </a:extLst>
          </a:blip>
          <a:srcRect l="30699" t="2860"/>
          <a:stretch/>
        </p:blipFill>
        <p:spPr>
          <a:xfrm>
            <a:off x="5087749" y="3893266"/>
            <a:ext cx="1969028" cy="1839989"/>
          </a:xfrm>
          <a:prstGeom prst="rect">
            <a:avLst/>
          </a:prstGeom>
        </p:spPr>
      </p:pic>
      <p:sp>
        <p:nvSpPr>
          <p:cNvPr id="12" name="Text Box 5"/>
          <p:cNvSpPr txBox="1">
            <a:spLocks noChangeArrowheads="1"/>
          </p:cNvSpPr>
          <p:nvPr/>
        </p:nvSpPr>
        <p:spPr bwMode="auto">
          <a:xfrm>
            <a:off x="3779912" y="5517232"/>
            <a:ext cx="5149080" cy="1107996"/>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“human cognitive abilities ... [are] built upon social interaction” </a:t>
            </a:r>
          </a:p>
          <a:p>
            <a:pPr algn="r">
              <a:spcBef>
                <a:spcPts val="0"/>
              </a:spcBef>
              <a:spcAft>
                <a:spcPts val="0"/>
              </a:spcAft>
              <a:defRPr/>
            </a:pPr>
            <a:r>
              <a:rPr lang="en-GB" i="0" dirty="0" smtClean="0">
                <a:effectLst>
                  <a:glow rad="101600">
                    <a:schemeClr val="tx1">
                      <a:alpha val="75000"/>
                    </a:schemeClr>
                  </a:glow>
                </a:effectLst>
                <a:latin typeface="Myriad Web"/>
                <a:cs typeface="Arial" charset="0"/>
              </a:rPr>
              <a:t>(Sinigaglia and Sparaci 2008)</a:t>
            </a:r>
            <a:endParaRPr lang="en-GB" i="0" dirty="0">
              <a:effectLst>
                <a:glow rad="101600">
                  <a:schemeClr val="tx1">
                    <a:alpha val="75000"/>
                  </a:schemeClr>
                </a:glow>
              </a:effectLst>
              <a:latin typeface="Myriad Web"/>
              <a:cs typeface="Arial" charset="0"/>
            </a:endParaRPr>
          </a:p>
        </p:txBody>
      </p:sp>
    </p:spTree>
    <p:extLst>
      <p:ext uri="{BB962C8B-B14F-4D97-AF65-F5344CB8AC3E}">
        <p14:creationId xmlns:p14="http://schemas.microsoft.com/office/powerpoint/2010/main" val="36379090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3608" y="5643184"/>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mirroring motor cognition</a:t>
            </a:r>
            <a:endParaRPr lang="en-US" i="0" dirty="0">
              <a:latin typeface="Myriad Web"/>
              <a:cs typeface="Myriad Web"/>
            </a:endParaRPr>
          </a:p>
        </p:txBody>
      </p:sp>
      <p:sp>
        <p:nvSpPr>
          <p:cNvPr id="8" name="TextBox 7"/>
          <p:cNvSpPr txBox="1"/>
          <p:nvPr/>
        </p:nvSpPr>
        <p:spPr>
          <a:xfrm>
            <a:off x="1043608" y="4428370"/>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recognition of motor intentional meaning</a:t>
            </a:r>
            <a:endParaRPr lang="en-US" i="0" dirty="0">
              <a:latin typeface="Myriad Web"/>
              <a:cs typeface="Myriad Web"/>
            </a:endParaRPr>
          </a:p>
        </p:txBody>
      </p:sp>
      <p:sp>
        <p:nvSpPr>
          <p:cNvPr id="9" name="TextBox 8"/>
          <p:cNvSpPr txBox="1"/>
          <p:nvPr/>
        </p:nvSpPr>
        <p:spPr>
          <a:xfrm>
            <a:off x="827584" y="2780928"/>
            <a:ext cx="1800200" cy="1107996"/>
          </a:xfrm>
          <a:prstGeom prst="rect">
            <a:avLst/>
          </a:prstGeom>
          <a:noFill/>
          <a:ln>
            <a:solidFill>
              <a:srgbClr val="FFFFFF"/>
            </a:solidFill>
          </a:ln>
        </p:spPr>
        <p:txBody>
          <a:bodyPr wrap="square" rtlCol="0">
            <a:spAutoFit/>
          </a:bodyPr>
          <a:lstStyle/>
          <a:p>
            <a:pPr algn="ctr"/>
            <a:r>
              <a:rPr lang="en-US" i="0" dirty="0" smtClean="0">
                <a:latin typeface="Myriad Web"/>
                <a:cs typeface="Myriad Web"/>
              </a:rPr>
              <a:t>ascription of belief, desire, intention ...</a:t>
            </a:r>
            <a:endParaRPr lang="en-US" i="0" dirty="0">
              <a:latin typeface="Myriad Web"/>
              <a:cs typeface="Myriad Web"/>
            </a:endParaRPr>
          </a:p>
        </p:txBody>
      </p:sp>
      <p:sp>
        <p:nvSpPr>
          <p:cNvPr id="10" name="TextBox 9"/>
          <p:cNvSpPr txBox="1"/>
          <p:nvPr/>
        </p:nvSpPr>
        <p:spPr>
          <a:xfrm>
            <a:off x="2987824" y="3041084"/>
            <a:ext cx="1800200" cy="1107996"/>
          </a:xfrm>
          <a:prstGeom prst="rect">
            <a:avLst/>
          </a:prstGeom>
          <a:noFill/>
          <a:ln>
            <a:solidFill>
              <a:srgbClr val="FFFFFF"/>
            </a:solidFill>
          </a:ln>
        </p:spPr>
        <p:txBody>
          <a:bodyPr wrap="square" rtlCol="0">
            <a:spAutoFit/>
          </a:bodyPr>
          <a:lstStyle/>
          <a:p>
            <a:pPr algn="ctr"/>
            <a:r>
              <a:rPr lang="en-US" i="0" dirty="0" smtClean="0">
                <a:latin typeface="Myriad Web"/>
                <a:cs typeface="Myriad Web"/>
              </a:rPr>
              <a:t>own beliefs, desires, intentions, ...</a:t>
            </a:r>
            <a:endParaRPr lang="en-US" i="0" dirty="0">
              <a:latin typeface="Myriad Web"/>
              <a:cs typeface="Myriad Web"/>
            </a:endParaRPr>
          </a:p>
        </p:txBody>
      </p:sp>
      <p:sp>
        <p:nvSpPr>
          <p:cNvPr id="12" name="TextBox 11"/>
          <p:cNvSpPr txBox="1"/>
          <p:nvPr/>
        </p:nvSpPr>
        <p:spPr>
          <a:xfrm>
            <a:off x="1043608" y="1660187"/>
            <a:ext cx="2880320" cy="769441"/>
          </a:xfrm>
          <a:prstGeom prst="rect">
            <a:avLst/>
          </a:prstGeom>
          <a:noFill/>
          <a:ln>
            <a:solidFill>
              <a:srgbClr val="FFFFFF"/>
            </a:solidFill>
          </a:ln>
        </p:spPr>
        <p:txBody>
          <a:bodyPr wrap="square" rtlCol="0">
            <a:spAutoFit/>
          </a:bodyPr>
          <a:lstStyle/>
          <a:p>
            <a:pPr algn="ctr">
              <a:spcBef>
                <a:spcPts val="0"/>
              </a:spcBef>
              <a:spcAft>
                <a:spcPts val="0"/>
              </a:spcAft>
            </a:pPr>
            <a:endParaRPr lang="en-US" sz="1100" i="0" dirty="0" smtClean="0">
              <a:latin typeface="Myriad Web"/>
              <a:cs typeface="Myriad Web"/>
            </a:endParaRPr>
          </a:p>
          <a:p>
            <a:pPr algn="ctr">
              <a:spcBef>
                <a:spcPts val="0"/>
              </a:spcBef>
              <a:spcAft>
                <a:spcPts val="0"/>
              </a:spcAft>
            </a:pPr>
            <a:r>
              <a:rPr lang="en-US" i="0" dirty="0" smtClean="0">
                <a:latin typeface="Myriad Web"/>
                <a:cs typeface="Myriad Web"/>
              </a:rPr>
              <a:t>shared intention</a:t>
            </a:r>
            <a:endParaRPr lang="en-US" sz="1100" i="0" dirty="0">
              <a:latin typeface="Myriad Web"/>
              <a:cs typeface="Myriad Web"/>
            </a:endParaRPr>
          </a:p>
          <a:p>
            <a:pPr algn="ctr">
              <a:spcBef>
                <a:spcPts val="0"/>
              </a:spcBef>
              <a:spcAft>
                <a:spcPts val="0"/>
              </a:spcAft>
            </a:pPr>
            <a:endParaRPr lang="en-US" sz="1100" i="0" dirty="0">
              <a:latin typeface="Myriad Web"/>
              <a:cs typeface="Myriad Web"/>
            </a:endParaRPr>
          </a:p>
        </p:txBody>
      </p:sp>
      <p:cxnSp>
        <p:nvCxnSpPr>
          <p:cNvPr id="21" name="Straight Arrow Connector 20"/>
          <p:cNvCxnSpPr>
            <a:endCxn id="9" idx="2"/>
          </p:cNvCxnSpPr>
          <p:nvPr/>
        </p:nvCxnSpPr>
        <p:spPr bwMode="auto">
          <a:xfrm flipH="1" flipV="1">
            <a:off x="1727684" y="3888924"/>
            <a:ext cx="648072" cy="543542"/>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23" name="Straight Arrow Connector 22"/>
          <p:cNvCxnSpPr>
            <a:endCxn id="12" idx="2"/>
          </p:cNvCxnSpPr>
          <p:nvPr/>
        </p:nvCxnSpPr>
        <p:spPr bwMode="auto">
          <a:xfrm flipH="1" flipV="1">
            <a:off x="2483768" y="2429628"/>
            <a:ext cx="1440160" cy="606810"/>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25" name="Straight Arrow Connector 24"/>
          <p:cNvCxnSpPr>
            <a:stCxn id="9" idx="0"/>
          </p:cNvCxnSpPr>
          <p:nvPr/>
        </p:nvCxnSpPr>
        <p:spPr bwMode="auto">
          <a:xfrm flipV="1">
            <a:off x="1727684" y="2420888"/>
            <a:ext cx="756084" cy="360040"/>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32" name="Straight Arrow Connector 31"/>
          <p:cNvCxnSpPr/>
          <p:nvPr/>
        </p:nvCxnSpPr>
        <p:spPr bwMode="auto">
          <a:xfrm flipH="1" flipV="1">
            <a:off x="3995936" y="4149080"/>
            <a:ext cx="504056" cy="648072"/>
          </a:xfrm>
          <a:prstGeom prst="straightConnector1">
            <a:avLst/>
          </a:prstGeom>
          <a:solidFill>
            <a:srgbClr val="00B8FF"/>
          </a:solidFill>
          <a:ln w="3175" cap="flat" cmpd="sng" algn="ctr">
            <a:solidFill>
              <a:schemeClr val="bg1"/>
            </a:solidFill>
            <a:prstDash val="dash"/>
            <a:round/>
            <a:headEnd type="none" w="med" len="med"/>
            <a:tailEnd type="arrow"/>
          </a:ln>
          <a:effectLst>
            <a:glow rad="101600">
              <a:schemeClr val="bg1">
                <a:lumMod val="65000"/>
                <a:alpha val="34000"/>
              </a:schemeClr>
            </a:glow>
          </a:effectLst>
        </p:spPr>
      </p:cxnSp>
      <p:cxnSp>
        <p:nvCxnSpPr>
          <p:cNvPr id="13" name="Straight Arrow Connector 12"/>
          <p:cNvCxnSpPr/>
          <p:nvPr/>
        </p:nvCxnSpPr>
        <p:spPr bwMode="auto">
          <a:xfrm flipV="1">
            <a:off x="2555776" y="5190725"/>
            <a:ext cx="0" cy="445373"/>
          </a:xfrm>
          <a:prstGeom prst="straightConnector1">
            <a:avLst/>
          </a:prstGeom>
          <a:solidFill>
            <a:srgbClr val="00B8FF"/>
          </a:solidFill>
          <a:ln w="76200" cap="flat" cmpd="dbl" algn="ctr">
            <a:solidFill>
              <a:schemeClr val="bg1"/>
            </a:solidFill>
            <a:prstDash val="solid"/>
            <a:round/>
            <a:headEnd type="none" w="med" len="med"/>
            <a:tailEnd type="none"/>
          </a:ln>
          <a:effectLst>
            <a:glow rad="101600">
              <a:schemeClr val="bg1">
                <a:lumMod val="65000"/>
                <a:alpha val="34000"/>
              </a:schemeClr>
            </a:glow>
          </a:effectLst>
        </p:spPr>
      </p:cxnSp>
    </p:spTree>
    <p:extLst>
      <p:ext uri="{BB962C8B-B14F-4D97-AF65-F5344CB8AC3E}">
        <p14:creationId xmlns:p14="http://schemas.microsoft.com/office/powerpoint/2010/main" val="465686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3608" y="5643184"/>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mirroring motor cognition</a:t>
            </a:r>
            <a:endParaRPr lang="en-US" i="0" dirty="0">
              <a:latin typeface="Myriad Web"/>
              <a:cs typeface="Myriad Web"/>
            </a:endParaRPr>
          </a:p>
        </p:txBody>
      </p:sp>
      <p:sp>
        <p:nvSpPr>
          <p:cNvPr id="8" name="TextBox 7"/>
          <p:cNvSpPr txBox="1"/>
          <p:nvPr/>
        </p:nvSpPr>
        <p:spPr>
          <a:xfrm>
            <a:off x="1043608" y="4428370"/>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recognition of motor intentional meaning</a:t>
            </a:r>
            <a:endParaRPr lang="en-US" i="0" dirty="0">
              <a:latin typeface="Myriad Web"/>
              <a:cs typeface="Myriad Web"/>
            </a:endParaRPr>
          </a:p>
        </p:txBody>
      </p:sp>
      <p:sp>
        <p:nvSpPr>
          <p:cNvPr id="9" name="TextBox 8"/>
          <p:cNvSpPr txBox="1"/>
          <p:nvPr/>
        </p:nvSpPr>
        <p:spPr>
          <a:xfrm>
            <a:off x="827584" y="2780928"/>
            <a:ext cx="1800200" cy="1107996"/>
          </a:xfrm>
          <a:prstGeom prst="rect">
            <a:avLst/>
          </a:prstGeom>
          <a:noFill/>
          <a:ln>
            <a:solidFill>
              <a:srgbClr val="FFFFFF"/>
            </a:solidFill>
          </a:ln>
        </p:spPr>
        <p:txBody>
          <a:bodyPr wrap="square" rtlCol="0">
            <a:spAutoFit/>
          </a:bodyPr>
          <a:lstStyle/>
          <a:p>
            <a:pPr algn="ctr"/>
            <a:r>
              <a:rPr lang="en-US" i="0" dirty="0" smtClean="0">
                <a:latin typeface="Myriad Web"/>
                <a:cs typeface="Myriad Web"/>
              </a:rPr>
              <a:t>ascription of belief, desire, intention ...</a:t>
            </a:r>
            <a:endParaRPr lang="en-US" i="0" dirty="0">
              <a:latin typeface="Myriad Web"/>
              <a:cs typeface="Myriad Web"/>
            </a:endParaRPr>
          </a:p>
        </p:txBody>
      </p:sp>
      <p:sp>
        <p:nvSpPr>
          <p:cNvPr id="10" name="TextBox 9"/>
          <p:cNvSpPr txBox="1"/>
          <p:nvPr/>
        </p:nvSpPr>
        <p:spPr>
          <a:xfrm>
            <a:off x="2987824" y="3041084"/>
            <a:ext cx="1800200" cy="1107996"/>
          </a:xfrm>
          <a:prstGeom prst="rect">
            <a:avLst/>
          </a:prstGeom>
          <a:noFill/>
          <a:ln>
            <a:solidFill>
              <a:srgbClr val="FFFFFF"/>
            </a:solidFill>
          </a:ln>
        </p:spPr>
        <p:txBody>
          <a:bodyPr wrap="square" rtlCol="0">
            <a:spAutoFit/>
          </a:bodyPr>
          <a:lstStyle/>
          <a:p>
            <a:pPr algn="ctr"/>
            <a:r>
              <a:rPr lang="en-US" i="0" dirty="0" smtClean="0">
                <a:latin typeface="Myriad Web"/>
                <a:cs typeface="Myriad Web"/>
              </a:rPr>
              <a:t>own beliefs, desires, intentions, ...</a:t>
            </a:r>
            <a:endParaRPr lang="en-US" i="0" dirty="0">
              <a:latin typeface="Myriad Web"/>
              <a:cs typeface="Myriad Web"/>
            </a:endParaRPr>
          </a:p>
        </p:txBody>
      </p:sp>
      <p:sp>
        <p:nvSpPr>
          <p:cNvPr id="12" name="TextBox 11"/>
          <p:cNvSpPr txBox="1"/>
          <p:nvPr/>
        </p:nvSpPr>
        <p:spPr>
          <a:xfrm>
            <a:off x="1043608" y="1660187"/>
            <a:ext cx="2880320" cy="769441"/>
          </a:xfrm>
          <a:prstGeom prst="rect">
            <a:avLst/>
          </a:prstGeom>
          <a:noFill/>
          <a:ln>
            <a:solidFill>
              <a:srgbClr val="FFFFFF"/>
            </a:solidFill>
          </a:ln>
        </p:spPr>
        <p:txBody>
          <a:bodyPr wrap="square" rtlCol="0">
            <a:spAutoFit/>
          </a:bodyPr>
          <a:lstStyle/>
          <a:p>
            <a:pPr algn="ctr">
              <a:spcBef>
                <a:spcPts val="0"/>
              </a:spcBef>
              <a:spcAft>
                <a:spcPts val="0"/>
              </a:spcAft>
            </a:pPr>
            <a:endParaRPr lang="en-US" sz="1100" i="0" dirty="0" smtClean="0">
              <a:latin typeface="Myriad Web"/>
              <a:cs typeface="Myriad Web"/>
            </a:endParaRPr>
          </a:p>
          <a:p>
            <a:pPr algn="ctr">
              <a:spcBef>
                <a:spcPts val="0"/>
              </a:spcBef>
              <a:spcAft>
                <a:spcPts val="0"/>
              </a:spcAft>
            </a:pPr>
            <a:r>
              <a:rPr lang="en-US" i="0" dirty="0" smtClean="0">
                <a:latin typeface="Myriad Web"/>
                <a:cs typeface="Myriad Web"/>
              </a:rPr>
              <a:t>shared intention</a:t>
            </a:r>
            <a:endParaRPr lang="en-US" sz="1100" i="0" dirty="0">
              <a:latin typeface="Myriad Web"/>
              <a:cs typeface="Myriad Web"/>
            </a:endParaRPr>
          </a:p>
          <a:p>
            <a:pPr algn="ctr">
              <a:spcBef>
                <a:spcPts val="0"/>
              </a:spcBef>
              <a:spcAft>
                <a:spcPts val="0"/>
              </a:spcAft>
            </a:pPr>
            <a:endParaRPr lang="en-US" sz="1100" i="0" dirty="0">
              <a:latin typeface="Myriad Web"/>
              <a:cs typeface="Myriad Web"/>
            </a:endParaRPr>
          </a:p>
        </p:txBody>
      </p:sp>
      <p:cxnSp>
        <p:nvCxnSpPr>
          <p:cNvPr id="21" name="Straight Arrow Connector 20"/>
          <p:cNvCxnSpPr>
            <a:endCxn id="9" idx="2"/>
          </p:cNvCxnSpPr>
          <p:nvPr/>
        </p:nvCxnSpPr>
        <p:spPr bwMode="auto">
          <a:xfrm flipH="1" flipV="1">
            <a:off x="1727684" y="3888924"/>
            <a:ext cx="648072" cy="543542"/>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23" name="Straight Arrow Connector 22"/>
          <p:cNvCxnSpPr>
            <a:endCxn id="12" idx="2"/>
          </p:cNvCxnSpPr>
          <p:nvPr/>
        </p:nvCxnSpPr>
        <p:spPr bwMode="auto">
          <a:xfrm flipH="1" flipV="1">
            <a:off x="2483768" y="2429628"/>
            <a:ext cx="1440160" cy="606810"/>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25" name="Straight Arrow Connector 24"/>
          <p:cNvCxnSpPr>
            <a:stCxn id="9" idx="0"/>
          </p:cNvCxnSpPr>
          <p:nvPr/>
        </p:nvCxnSpPr>
        <p:spPr bwMode="auto">
          <a:xfrm flipV="1">
            <a:off x="1727684" y="2420888"/>
            <a:ext cx="756084" cy="360040"/>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27" name="Straight Arrow Connector 26"/>
          <p:cNvCxnSpPr>
            <a:stCxn id="12" idx="0"/>
          </p:cNvCxnSpPr>
          <p:nvPr/>
        </p:nvCxnSpPr>
        <p:spPr bwMode="auto">
          <a:xfrm flipV="1">
            <a:off x="2483768" y="1214814"/>
            <a:ext cx="0" cy="445373"/>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32" name="Straight Arrow Connector 31"/>
          <p:cNvCxnSpPr/>
          <p:nvPr/>
        </p:nvCxnSpPr>
        <p:spPr bwMode="auto">
          <a:xfrm flipH="1" flipV="1">
            <a:off x="3995936" y="4149080"/>
            <a:ext cx="504056" cy="648072"/>
          </a:xfrm>
          <a:prstGeom prst="straightConnector1">
            <a:avLst/>
          </a:prstGeom>
          <a:solidFill>
            <a:srgbClr val="00B8FF"/>
          </a:solidFill>
          <a:ln w="3175" cap="flat" cmpd="sng" algn="ctr">
            <a:solidFill>
              <a:schemeClr val="bg1"/>
            </a:solidFill>
            <a:prstDash val="dash"/>
            <a:round/>
            <a:headEnd type="none" w="med" len="med"/>
            <a:tailEnd type="arrow"/>
          </a:ln>
          <a:effectLst>
            <a:glow rad="101600">
              <a:schemeClr val="bg1">
                <a:lumMod val="65000"/>
                <a:alpha val="34000"/>
              </a:schemeClr>
            </a:glow>
          </a:effectLst>
        </p:spPr>
      </p:cxnSp>
      <p:sp>
        <p:nvSpPr>
          <p:cNvPr id="15" name="TextBox 14"/>
          <p:cNvSpPr txBox="1"/>
          <p:nvPr/>
        </p:nvSpPr>
        <p:spPr>
          <a:xfrm>
            <a:off x="1043608" y="445373"/>
            <a:ext cx="2880320" cy="769441"/>
          </a:xfrm>
          <a:prstGeom prst="rect">
            <a:avLst/>
          </a:prstGeom>
          <a:noFill/>
          <a:ln>
            <a:solidFill>
              <a:srgbClr val="FFFFFF"/>
            </a:solidFill>
          </a:ln>
        </p:spPr>
        <p:txBody>
          <a:bodyPr wrap="square" rtlCol="0">
            <a:spAutoFit/>
          </a:bodyPr>
          <a:lstStyle/>
          <a:p>
            <a:pPr algn="ctr">
              <a:spcBef>
                <a:spcPts val="0"/>
              </a:spcBef>
              <a:spcAft>
                <a:spcPts val="0"/>
              </a:spcAft>
            </a:pPr>
            <a:r>
              <a:rPr lang="en-US" i="0" dirty="0" smtClean="0">
                <a:latin typeface="Myriad Web"/>
                <a:cs typeface="Myriad Web"/>
              </a:rPr>
              <a:t>coordinated motor planning</a:t>
            </a:r>
            <a:endParaRPr lang="en-US" sz="1100" i="0" dirty="0">
              <a:latin typeface="Myriad Web"/>
              <a:cs typeface="Myriad Web"/>
            </a:endParaRPr>
          </a:p>
        </p:txBody>
      </p:sp>
      <p:cxnSp>
        <p:nvCxnSpPr>
          <p:cNvPr id="16" name="Straight Arrow Connector 15"/>
          <p:cNvCxnSpPr/>
          <p:nvPr/>
        </p:nvCxnSpPr>
        <p:spPr bwMode="auto">
          <a:xfrm flipV="1">
            <a:off x="2555776" y="5190725"/>
            <a:ext cx="0" cy="445373"/>
          </a:xfrm>
          <a:prstGeom prst="straightConnector1">
            <a:avLst/>
          </a:prstGeom>
          <a:solidFill>
            <a:srgbClr val="00B8FF"/>
          </a:solidFill>
          <a:ln w="76200" cap="flat" cmpd="dbl" algn="ctr">
            <a:solidFill>
              <a:schemeClr val="bg1"/>
            </a:solidFill>
            <a:prstDash val="solid"/>
            <a:round/>
            <a:headEnd type="none" w="med" len="med"/>
            <a:tailEnd type="none"/>
          </a:ln>
          <a:effectLst>
            <a:glow rad="101600">
              <a:schemeClr val="bg1">
                <a:lumMod val="65000"/>
                <a:alpha val="34000"/>
              </a:schemeClr>
            </a:glow>
          </a:effectLst>
        </p:spPr>
      </p:cxnSp>
    </p:spTree>
    <p:extLst>
      <p:ext uri="{BB962C8B-B14F-4D97-AF65-F5344CB8AC3E}">
        <p14:creationId xmlns:p14="http://schemas.microsoft.com/office/powerpoint/2010/main" val="1064814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220072" y="0"/>
            <a:ext cx="3923928"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Box 2"/>
          <p:cNvSpPr txBox="1"/>
          <p:nvPr/>
        </p:nvSpPr>
        <p:spPr>
          <a:xfrm>
            <a:off x="1043608" y="5643184"/>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mirroring motor cognition</a:t>
            </a:r>
            <a:endParaRPr lang="en-US" i="0" dirty="0">
              <a:latin typeface="Myriad Web"/>
              <a:cs typeface="Myriad Web"/>
            </a:endParaRPr>
          </a:p>
        </p:txBody>
      </p:sp>
      <p:sp>
        <p:nvSpPr>
          <p:cNvPr id="8" name="TextBox 7"/>
          <p:cNvSpPr txBox="1"/>
          <p:nvPr/>
        </p:nvSpPr>
        <p:spPr>
          <a:xfrm>
            <a:off x="1043608" y="4428370"/>
            <a:ext cx="2880320" cy="769441"/>
          </a:xfrm>
          <a:prstGeom prst="rect">
            <a:avLst/>
          </a:prstGeom>
          <a:noFill/>
          <a:ln>
            <a:solidFill>
              <a:srgbClr val="FFFFFF"/>
            </a:solidFill>
          </a:ln>
        </p:spPr>
        <p:txBody>
          <a:bodyPr wrap="square" rtlCol="0">
            <a:spAutoFit/>
          </a:bodyPr>
          <a:lstStyle/>
          <a:p>
            <a:pPr algn="ctr"/>
            <a:r>
              <a:rPr lang="en-US" i="0" dirty="0" smtClean="0">
                <a:latin typeface="Myriad Web"/>
                <a:cs typeface="Myriad Web"/>
              </a:rPr>
              <a:t>recognition of motor intentional meaning</a:t>
            </a:r>
            <a:endParaRPr lang="en-US" i="0" dirty="0">
              <a:latin typeface="Myriad Web"/>
              <a:cs typeface="Myriad Web"/>
            </a:endParaRPr>
          </a:p>
        </p:txBody>
      </p:sp>
      <p:sp>
        <p:nvSpPr>
          <p:cNvPr id="9" name="TextBox 8"/>
          <p:cNvSpPr txBox="1"/>
          <p:nvPr/>
        </p:nvSpPr>
        <p:spPr>
          <a:xfrm>
            <a:off x="827584" y="2780928"/>
            <a:ext cx="1800200" cy="1107996"/>
          </a:xfrm>
          <a:prstGeom prst="rect">
            <a:avLst/>
          </a:prstGeom>
          <a:noFill/>
          <a:ln>
            <a:solidFill>
              <a:srgbClr val="FFFFFF"/>
            </a:solidFill>
          </a:ln>
        </p:spPr>
        <p:txBody>
          <a:bodyPr wrap="square" rtlCol="0">
            <a:spAutoFit/>
          </a:bodyPr>
          <a:lstStyle/>
          <a:p>
            <a:pPr algn="ctr"/>
            <a:r>
              <a:rPr lang="en-US" i="0" dirty="0" smtClean="0">
                <a:latin typeface="Myriad Web"/>
                <a:cs typeface="Myriad Web"/>
              </a:rPr>
              <a:t>ascription of belief, desire, intention ...</a:t>
            </a:r>
            <a:endParaRPr lang="en-US" i="0" dirty="0">
              <a:latin typeface="Myriad Web"/>
              <a:cs typeface="Myriad Web"/>
            </a:endParaRPr>
          </a:p>
        </p:txBody>
      </p:sp>
      <p:sp>
        <p:nvSpPr>
          <p:cNvPr id="10" name="TextBox 9"/>
          <p:cNvSpPr txBox="1"/>
          <p:nvPr/>
        </p:nvSpPr>
        <p:spPr>
          <a:xfrm>
            <a:off x="2987824" y="3041084"/>
            <a:ext cx="1800200" cy="1107996"/>
          </a:xfrm>
          <a:prstGeom prst="rect">
            <a:avLst/>
          </a:prstGeom>
          <a:noFill/>
          <a:ln>
            <a:solidFill>
              <a:srgbClr val="FFFFFF"/>
            </a:solidFill>
          </a:ln>
        </p:spPr>
        <p:txBody>
          <a:bodyPr wrap="square" rtlCol="0">
            <a:spAutoFit/>
          </a:bodyPr>
          <a:lstStyle/>
          <a:p>
            <a:pPr algn="ctr"/>
            <a:r>
              <a:rPr lang="en-US" i="0" dirty="0" smtClean="0">
                <a:latin typeface="Myriad Web"/>
                <a:cs typeface="Myriad Web"/>
              </a:rPr>
              <a:t>own beliefs, desires, intentions, ...</a:t>
            </a:r>
            <a:endParaRPr lang="en-US" i="0" dirty="0">
              <a:latin typeface="Myriad Web"/>
              <a:cs typeface="Myriad Web"/>
            </a:endParaRPr>
          </a:p>
        </p:txBody>
      </p:sp>
      <p:sp>
        <p:nvSpPr>
          <p:cNvPr id="12" name="TextBox 11"/>
          <p:cNvSpPr txBox="1"/>
          <p:nvPr/>
        </p:nvSpPr>
        <p:spPr>
          <a:xfrm>
            <a:off x="1043608" y="1660187"/>
            <a:ext cx="2880320" cy="769441"/>
          </a:xfrm>
          <a:prstGeom prst="rect">
            <a:avLst/>
          </a:prstGeom>
          <a:noFill/>
          <a:ln>
            <a:solidFill>
              <a:srgbClr val="FFFFFF"/>
            </a:solidFill>
          </a:ln>
        </p:spPr>
        <p:txBody>
          <a:bodyPr wrap="square" rtlCol="0">
            <a:spAutoFit/>
          </a:bodyPr>
          <a:lstStyle/>
          <a:p>
            <a:pPr algn="ctr">
              <a:spcBef>
                <a:spcPts val="0"/>
              </a:spcBef>
              <a:spcAft>
                <a:spcPts val="0"/>
              </a:spcAft>
            </a:pPr>
            <a:endParaRPr lang="en-US" sz="1100" i="0" dirty="0" smtClean="0">
              <a:latin typeface="Myriad Web"/>
              <a:cs typeface="Myriad Web"/>
            </a:endParaRPr>
          </a:p>
          <a:p>
            <a:pPr algn="ctr">
              <a:spcBef>
                <a:spcPts val="0"/>
              </a:spcBef>
              <a:spcAft>
                <a:spcPts val="0"/>
              </a:spcAft>
            </a:pPr>
            <a:r>
              <a:rPr lang="en-US" i="0" dirty="0" smtClean="0">
                <a:latin typeface="Myriad Web"/>
                <a:cs typeface="Myriad Web"/>
              </a:rPr>
              <a:t>shared intention</a:t>
            </a:r>
            <a:endParaRPr lang="en-US" sz="1100" i="0" dirty="0">
              <a:latin typeface="Myriad Web"/>
              <a:cs typeface="Myriad Web"/>
            </a:endParaRPr>
          </a:p>
          <a:p>
            <a:pPr algn="ctr">
              <a:spcBef>
                <a:spcPts val="0"/>
              </a:spcBef>
              <a:spcAft>
                <a:spcPts val="0"/>
              </a:spcAft>
            </a:pPr>
            <a:endParaRPr lang="en-US" sz="1100" i="0" dirty="0">
              <a:latin typeface="Myriad Web"/>
              <a:cs typeface="Myriad Web"/>
            </a:endParaRPr>
          </a:p>
        </p:txBody>
      </p:sp>
      <p:sp>
        <p:nvSpPr>
          <p:cNvPr id="14" name="TextBox 13"/>
          <p:cNvSpPr txBox="1"/>
          <p:nvPr/>
        </p:nvSpPr>
        <p:spPr>
          <a:xfrm>
            <a:off x="1043608" y="445373"/>
            <a:ext cx="2880320" cy="769441"/>
          </a:xfrm>
          <a:prstGeom prst="rect">
            <a:avLst/>
          </a:prstGeom>
          <a:noFill/>
          <a:ln>
            <a:solidFill>
              <a:srgbClr val="FFFFFF"/>
            </a:solidFill>
          </a:ln>
        </p:spPr>
        <p:txBody>
          <a:bodyPr wrap="square" rtlCol="0">
            <a:spAutoFit/>
          </a:bodyPr>
          <a:lstStyle/>
          <a:p>
            <a:pPr algn="ctr">
              <a:spcBef>
                <a:spcPts val="0"/>
              </a:spcBef>
              <a:spcAft>
                <a:spcPts val="0"/>
              </a:spcAft>
            </a:pPr>
            <a:r>
              <a:rPr lang="en-US" i="0" dirty="0" smtClean="0">
                <a:latin typeface="Myriad Web"/>
                <a:cs typeface="Myriad Web"/>
              </a:rPr>
              <a:t>coordinated motor planning</a:t>
            </a:r>
            <a:endParaRPr lang="en-US" sz="1100" i="0" dirty="0">
              <a:latin typeface="Myriad Web"/>
              <a:cs typeface="Myriad Web"/>
            </a:endParaRPr>
          </a:p>
        </p:txBody>
      </p:sp>
      <p:sp>
        <p:nvSpPr>
          <p:cNvPr id="16" name="TextBox 15"/>
          <p:cNvSpPr txBox="1"/>
          <p:nvPr/>
        </p:nvSpPr>
        <p:spPr>
          <a:xfrm>
            <a:off x="5652120" y="5646170"/>
            <a:ext cx="2880320" cy="769441"/>
          </a:xfrm>
          <a:prstGeom prst="rect">
            <a:avLst/>
          </a:prstGeom>
          <a:noFill/>
          <a:ln>
            <a:solidFill>
              <a:schemeClr val="tx1"/>
            </a:solidFill>
          </a:ln>
        </p:spPr>
        <p:txBody>
          <a:bodyPr wrap="square" rtlCol="0">
            <a:spAutoFit/>
          </a:bodyPr>
          <a:lstStyle/>
          <a:p>
            <a:pPr algn="ctr"/>
            <a:r>
              <a:rPr lang="en-US" i="0" dirty="0" smtClean="0">
                <a:solidFill>
                  <a:schemeClr val="tx1"/>
                </a:solidFill>
                <a:latin typeface="Myriad Web"/>
                <a:cs typeface="Myriad Web"/>
              </a:rPr>
              <a:t>mirroring motor cognition</a:t>
            </a:r>
            <a:endParaRPr lang="en-US" i="0" dirty="0">
              <a:solidFill>
                <a:schemeClr val="tx1"/>
              </a:solidFill>
              <a:latin typeface="Myriad Web"/>
              <a:cs typeface="Myriad Web"/>
            </a:endParaRPr>
          </a:p>
        </p:txBody>
      </p:sp>
      <p:sp>
        <p:nvSpPr>
          <p:cNvPr id="17" name="TextBox 16"/>
          <p:cNvSpPr txBox="1"/>
          <p:nvPr/>
        </p:nvSpPr>
        <p:spPr>
          <a:xfrm>
            <a:off x="5652120" y="4431356"/>
            <a:ext cx="2880320" cy="769441"/>
          </a:xfrm>
          <a:prstGeom prst="rect">
            <a:avLst/>
          </a:prstGeom>
          <a:noFill/>
          <a:ln>
            <a:solidFill>
              <a:schemeClr val="tx1"/>
            </a:solidFill>
          </a:ln>
        </p:spPr>
        <p:txBody>
          <a:bodyPr wrap="square" rtlCol="0">
            <a:spAutoFit/>
          </a:bodyPr>
          <a:lstStyle/>
          <a:p>
            <a:pPr algn="ctr"/>
            <a:r>
              <a:rPr lang="en-US" i="0" dirty="0" smtClean="0">
                <a:solidFill>
                  <a:schemeClr val="tx1"/>
                </a:solidFill>
                <a:latin typeface="Myriad Web"/>
                <a:cs typeface="Myriad Web"/>
              </a:rPr>
              <a:t>recognition of motor intentional meaning</a:t>
            </a:r>
            <a:endParaRPr lang="en-US" i="0" dirty="0">
              <a:solidFill>
                <a:schemeClr val="tx1"/>
              </a:solidFill>
              <a:latin typeface="Myriad Web"/>
              <a:cs typeface="Myriad Web"/>
            </a:endParaRPr>
          </a:p>
        </p:txBody>
      </p:sp>
      <p:sp>
        <p:nvSpPr>
          <p:cNvPr id="18" name="TextBox 17"/>
          <p:cNvSpPr txBox="1"/>
          <p:nvPr/>
        </p:nvSpPr>
        <p:spPr>
          <a:xfrm>
            <a:off x="5652120" y="448359"/>
            <a:ext cx="2880320" cy="769441"/>
          </a:xfrm>
          <a:prstGeom prst="rect">
            <a:avLst/>
          </a:prstGeom>
          <a:noFill/>
          <a:ln>
            <a:solidFill>
              <a:schemeClr val="tx1"/>
            </a:solidFill>
          </a:ln>
        </p:spPr>
        <p:txBody>
          <a:bodyPr wrap="square" rtlCol="0">
            <a:spAutoFit/>
          </a:bodyPr>
          <a:lstStyle/>
          <a:p>
            <a:pPr algn="ctr">
              <a:spcBef>
                <a:spcPts val="0"/>
              </a:spcBef>
              <a:spcAft>
                <a:spcPts val="0"/>
              </a:spcAft>
            </a:pPr>
            <a:r>
              <a:rPr lang="en-US" i="0" dirty="0" smtClean="0">
                <a:solidFill>
                  <a:schemeClr val="tx1"/>
                </a:solidFill>
                <a:latin typeface="Myriad Web"/>
                <a:cs typeface="Myriad Web"/>
              </a:rPr>
              <a:t>coordinated motor planning</a:t>
            </a:r>
            <a:endParaRPr lang="en-US" sz="1100" i="0" dirty="0">
              <a:solidFill>
                <a:schemeClr val="tx1"/>
              </a:solidFill>
              <a:latin typeface="Myriad Web"/>
              <a:cs typeface="Myriad Web"/>
            </a:endParaRPr>
          </a:p>
        </p:txBody>
      </p:sp>
      <p:cxnSp>
        <p:nvCxnSpPr>
          <p:cNvPr id="21" name="Straight Arrow Connector 20"/>
          <p:cNvCxnSpPr>
            <a:endCxn id="9" idx="2"/>
          </p:cNvCxnSpPr>
          <p:nvPr/>
        </p:nvCxnSpPr>
        <p:spPr bwMode="auto">
          <a:xfrm flipH="1" flipV="1">
            <a:off x="1727684" y="3888924"/>
            <a:ext cx="648072" cy="543542"/>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23" name="Straight Arrow Connector 22"/>
          <p:cNvCxnSpPr>
            <a:endCxn id="12" idx="2"/>
          </p:cNvCxnSpPr>
          <p:nvPr/>
        </p:nvCxnSpPr>
        <p:spPr bwMode="auto">
          <a:xfrm flipH="1" flipV="1">
            <a:off x="2483768" y="2429628"/>
            <a:ext cx="1440160" cy="606810"/>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25" name="Straight Arrow Connector 24"/>
          <p:cNvCxnSpPr>
            <a:stCxn id="9" idx="0"/>
          </p:cNvCxnSpPr>
          <p:nvPr/>
        </p:nvCxnSpPr>
        <p:spPr bwMode="auto">
          <a:xfrm flipV="1">
            <a:off x="1727684" y="2420888"/>
            <a:ext cx="756084" cy="360040"/>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27" name="Straight Arrow Connector 26"/>
          <p:cNvCxnSpPr>
            <a:stCxn id="12" idx="0"/>
            <a:endCxn id="14" idx="2"/>
          </p:cNvCxnSpPr>
          <p:nvPr/>
        </p:nvCxnSpPr>
        <p:spPr bwMode="auto">
          <a:xfrm flipV="1">
            <a:off x="2483768" y="1214814"/>
            <a:ext cx="0" cy="445373"/>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31" name="Straight Arrow Connector 30"/>
          <p:cNvCxnSpPr/>
          <p:nvPr/>
        </p:nvCxnSpPr>
        <p:spPr bwMode="auto">
          <a:xfrm flipV="1">
            <a:off x="2555776" y="5190725"/>
            <a:ext cx="0" cy="445373"/>
          </a:xfrm>
          <a:prstGeom prst="straightConnector1">
            <a:avLst/>
          </a:prstGeom>
          <a:solidFill>
            <a:srgbClr val="00B8FF"/>
          </a:solidFill>
          <a:ln w="76200" cap="flat" cmpd="dbl" algn="ctr">
            <a:solidFill>
              <a:schemeClr val="bg1"/>
            </a:solidFill>
            <a:prstDash val="solid"/>
            <a:round/>
            <a:headEnd type="none" w="med" len="med"/>
            <a:tailEnd type="none"/>
          </a:ln>
          <a:effectLst>
            <a:glow rad="101600">
              <a:schemeClr val="bg1">
                <a:lumMod val="65000"/>
                <a:alpha val="34000"/>
              </a:schemeClr>
            </a:glow>
          </a:effectLst>
        </p:spPr>
      </p:cxnSp>
      <p:cxnSp>
        <p:nvCxnSpPr>
          <p:cNvPr id="32" name="Straight Arrow Connector 31"/>
          <p:cNvCxnSpPr/>
          <p:nvPr/>
        </p:nvCxnSpPr>
        <p:spPr bwMode="auto">
          <a:xfrm flipH="1" flipV="1">
            <a:off x="3995936" y="4149080"/>
            <a:ext cx="504056" cy="648072"/>
          </a:xfrm>
          <a:prstGeom prst="straightConnector1">
            <a:avLst/>
          </a:prstGeom>
          <a:solidFill>
            <a:srgbClr val="00B8FF"/>
          </a:solidFill>
          <a:ln w="3175" cap="flat" cmpd="sng" algn="ctr">
            <a:solidFill>
              <a:schemeClr val="bg1"/>
            </a:solidFill>
            <a:prstDash val="dash"/>
            <a:round/>
            <a:headEnd type="none" w="med" len="med"/>
            <a:tailEnd type="arrow"/>
          </a:ln>
          <a:effectLst>
            <a:glow rad="101600">
              <a:schemeClr val="bg1">
                <a:lumMod val="65000"/>
                <a:alpha val="34000"/>
              </a:schemeClr>
            </a:glow>
          </a:effectLst>
        </p:spPr>
      </p:cxnSp>
      <p:cxnSp>
        <p:nvCxnSpPr>
          <p:cNvPr id="33" name="Straight Arrow Connector 32"/>
          <p:cNvCxnSpPr/>
          <p:nvPr/>
        </p:nvCxnSpPr>
        <p:spPr bwMode="auto">
          <a:xfrm flipV="1">
            <a:off x="7092280" y="5194917"/>
            <a:ext cx="0" cy="445373"/>
          </a:xfrm>
          <a:prstGeom prst="straightConnector1">
            <a:avLst/>
          </a:prstGeom>
          <a:solidFill>
            <a:srgbClr val="00B8FF"/>
          </a:solidFill>
          <a:ln w="76200" cap="flat" cmpd="dbl" algn="ctr">
            <a:solidFill>
              <a:schemeClr val="tx1"/>
            </a:solidFill>
            <a:prstDash val="solid"/>
            <a:round/>
            <a:headEnd type="none" w="med" len="med"/>
            <a:tailEnd type="none"/>
          </a:ln>
          <a:effectLst>
            <a:glow rad="101600">
              <a:schemeClr val="bg1">
                <a:lumMod val="65000"/>
                <a:alpha val="34000"/>
              </a:schemeClr>
            </a:glow>
          </a:effectLst>
        </p:spPr>
      </p:cxnSp>
      <p:cxnSp>
        <p:nvCxnSpPr>
          <p:cNvPr id="34" name="Straight Arrow Connector 33"/>
          <p:cNvCxnSpPr>
            <a:stCxn id="17" idx="0"/>
          </p:cNvCxnSpPr>
          <p:nvPr/>
        </p:nvCxnSpPr>
        <p:spPr bwMode="auto">
          <a:xfrm flipV="1">
            <a:off x="7092280" y="1196753"/>
            <a:ext cx="0" cy="3234603"/>
          </a:xfrm>
          <a:prstGeom prst="straightConnector1">
            <a:avLst/>
          </a:prstGeom>
          <a:solidFill>
            <a:srgbClr val="00B8FF"/>
          </a:solidFill>
          <a:ln w="3175" cap="flat" cmpd="sng" algn="ctr">
            <a:solidFill>
              <a:schemeClr val="tx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14212987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39552" y="874888"/>
            <a:ext cx="2880692"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case</a:t>
            </a:r>
          </a:p>
        </p:txBody>
      </p:sp>
      <p:sp>
        <p:nvSpPr>
          <p:cNvPr id="3" name="Text Box 2"/>
          <p:cNvSpPr txBox="1">
            <a:spLocks noChangeArrowheads="1"/>
          </p:cNvSpPr>
          <p:nvPr/>
        </p:nvSpPr>
        <p:spPr bwMode="auto">
          <a:xfrm>
            <a:off x="1196007" y="2099024"/>
            <a:ext cx="5608241" cy="161800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study</a:t>
            </a:r>
          </a:p>
        </p:txBody>
      </p:sp>
      <p:sp>
        <p:nvSpPr>
          <p:cNvPr id="5" name="Text Box 2"/>
          <p:cNvSpPr txBox="1">
            <a:spLocks noChangeArrowheads="1"/>
          </p:cNvSpPr>
          <p:nvPr/>
        </p:nvSpPr>
        <p:spPr bwMode="auto">
          <a:xfrm>
            <a:off x="1403648" y="1772816"/>
            <a:ext cx="6912768"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6600" i="0" dirty="0" smtClean="0">
                <a:solidFill>
                  <a:schemeClr val="tx1"/>
                </a:solidFill>
                <a:effectLst>
                  <a:glow rad="127000">
                    <a:schemeClr val="accent3"/>
                  </a:glow>
                </a:effectLst>
              </a:rPr>
              <a:t>co-representation</a:t>
            </a:r>
          </a:p>
        </p:txBody>
      </p:sp>
    </p:spTree>
    <p:extLst>
      <p:ext uri="{BB962C8B-B14F-4D97-AF65-F5344CB8AC3E}">
        <p14:creationId xmlns:p14="http://schemas.microsoft.com/office/powerpoint/2010/main" val="10980358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6"/>
          <p:cNvSpPr txBox="1">
            <a:spLocks noChangeArrowheads="1"/>
          </p:cNvSpPr>
          <p:nvPr/>
        </p:nvSpPr>
        <p:spPr bwMode="auto">
          <a:xfrm>
            <a:off x="592138" y="1033463"/>
            <a:ext cx="72929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US" i="0"/>
              <a:t>(1) If a green ring appears, press the right button </a:t>
            </a:r>
          </a:p>
          <a:p>
            <a:pPr eaLnBrk="1" hangingPunct="1"/>
            <a:endParaRPr lang="en-US" i="0"/>
          </a:p>
          <a:p>
            <a:pPr eaLnBrk="1" hangingPunct="1"/>
            <a:r>
              <a:rPr lang="en-US" i="0"/>
              <a:t>(2) If a red ring appears, press the left button</a:t>
            </a:r>
          </a:p>
          <a:p>
            <a:pPr algn="r" eaLnBrk="1" hangingPunct="1"/>
            <a:r>
              <a:rPr lang="en-US" i="0"/>
              <a:t>(Sebanz et al 2003)</a:t>
            </a:r>
            <a:endParaRPr lang="en-GB" i="0"/>
          </a:p>
        </p:txBody>
      </p:sp>
      <p:sp>
        <p:nvSpPr>
          <p:cNvPr id="25607" name="TextBox 17"/>
          <p:cNvSpPr txBox="1">
            <a:spLocks noChangeArrowheads="1"/>
          </p:cNvSpPr>
          <p:nvPr/>
        </p:nvSpPr>
        <p:spPr bwMode="auto">
          <a:xfrm>
            <a:off x="2324100" y="228600"/>
            <a:ext cx="4495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US" i="0"/>
              <a:t>Shared Task Representations</a:t>
            </a:r>
          </a:p>
        </p:txBody>
      </p:sp>
    </p:spTree>
    <p:extLst>
      <p:ext uri="{BB962C8B-B14F-4D97-AF65-F5344CB8AC3E}">
        <p14:creationId xmlns:p14="http://schemas.microsoft.com/office/powerpoint/2010/main" val="1973389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6"/>
          <p:cNvSpPr txBox="1">
            <a:spLocks noChangeArrowheads="1"/>
          </p:cNvSpPr>
          <p:nvPr/>
        </p:nvSpPr>
        <p:spPr bwMode="auto">
          <a:xfrm>
            <a:off x="592138" y="1033463"/>
            <a:ext cx="72929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US" i="0"/>
              <a:t>(1) If a green ring appears, press the right button </a:t>
            </a:r>
          </a:p>
          <a:p>
            <a:pPr eaLnBrk="1" hangingPunct="1"/>
            <a:endParaRPr lang="en-US" i="0"/>
          </a:p>
          <a:p>
            <a:pPr eaLnBrk="1" hangingPunct="1"/>
            <a:r>
              <a:rPr lang="en-US" i="0"/>
              <a:t>(2) If a red ring appears, press the left button</a:t>
            </a:r>
          </a:p>
          <a:p>
            <a:pPr algn="r" eaLnBrk="1" hangingPunct="1"/>
            <a:r>
              <a:rPr lang="en-US" i="0"/>
              <a:t>(Sebanz et al 2003)</a:t>
            </a:r>
            <a:endParaRPr lang="en-GB" i="0"/>
          </a:p>
        </p:txBody>
      </p:sp>
      <p:pic>
        <p:nvPicPr>
          <p:cNvPr id="26627" name="Picture 9"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19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8" name="Group 12"/>
          <p:cNvGrpSpPr>
            <a:grpSpLocks/>
          </p:cNvGrpSpPr>
          <p:nvPr/>
        </p:nvGrpSpPr>
        <p:grpSpPr bwMode="auto">
          <a:xfrm>
            <a:off x="5105400" y="2895600"/>
            <a:ext cx="1828800" cy="1828800"/>
            <a:chOff x="3733800" y="3429000"/>
            <a:chExt cx="2514600" cy="2514600"/>
          </a:xfrm>
        </p:grpSpPr>
        <p:pic>
          <p:nvPicPr>
            <p:cNvPr id="26636" name="Picture 10"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Oval 11"/>
            <p:cNvSpPr>
              <a:spLocks noChangeArrowheads="1"/>
            </p:cNvSpPr>
            <p:nvPr/>
          </p:nvSpPr>
          <p:spPr bwMode="auto">
            <a:xfrm>
              <a:off x="4572000" y="4648200"/>
              <a:ext cx="533400" cy="457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pic>
        <p:nvPicPr>
          <p:cNvPr id="26629" name="Picture 13"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9800" y="4724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30" name="Group 14"/>
          <p:cNvGrpSpPr>
            <a:grpSpLocks/>
          </p:cNvGrpSpPr>
          <p:nvPr/>
        </p:nvGrpSpPr>
        <p:grpSpPr bwMode="auto">
          <a:xfrm flipH="1">
            <a:off x="5181600" y="4800600"/>
            <a:ext cx="1828800" cy="1828800"/>
            <a:chOff x="3733800" y="3429000"/>
            <a:chExt cx="2514600" cy="2514600"/>
          </a:xfrm>
        </p:grpSpPr>
        <p:pic>
          <p:nvPicPr>
            <p:cNvPr id="26634" name="Picture 15"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Oval 16"/>
            <p:cNvSpPr>
              <a:spLocks noChangeArrowheads="1"/>
            </p:cNvSpPr>
            <p:nvPr/>
          </p:nvSpPr>
          <p:spPr bwMode="auto">
            <a:xfrm>
              <a:off x="4572000" y="4648200"/>
              <a:ext cx="533400" cy="457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26631" name="Rectangle 12"/>
          <p:cNvSpPr>
            <a:spLocks noChangeArrowheads="1"/>
          </p:cNvSpPr>
          <p:nvPr/>
        </p:nvSpPr>
        <p:spPr bwMode="auto">
          <a:xfrm>
            <a:off x="1981200" y="2895600"/>
            <a:ext cx="2057400" cy="1981200"/>
          </a:xfrm>
          <a:prstGeom prst="rect">
            <a:avLst/>
          </a:prstGeom>
          <a:solidFill>
            <a:schemeClr val="tx1">
              <a:alpha val="75000"/>
            </a:schemeClr>
          </a:solidFill>
          <a:ln>
            <a:noFill/>
          </a:ln>
        </p:spPr>
        <p:txBody>
          <a:bodyPr>
            <a:spAutoFit/>
          </a:bodyPr>
          <a:lstStyle/>
          <a:p>
            <a:endParaRPr lang="en-US"/>
          </a:p>
        </p:txBody>
      </p:sp>
      <p:sp>
        <p:nvSpPr>
          <p:cNvPr id="26632" name="Rectangle 14"/>
          <p:cNvSpPr>
            <a:spLocks noChangeArrowheads="1"/>
          </p:cNvSpPr>
          <p:nvPr/>
        </p:nvSpPr>
        <p:spPr bwMode="auto">
          <a:xfrm>
            <a:off x="5029200" y="2971800"/>
            <a:ext cx="2057400" cy="3657600"/>
          </a:xfrm>
          <a:prstGeom prst="rect">
            <a:avLst/>
          </a:prstGeom>
          <a:solidFill>
            <a:schemeClr val="tx1">
              <a:alpha val="75000"/>
            </a:schemeClr>
          </a:solidFill>
          <a:ln>
            <a:noFill/>
          </a:ln>
        </p:spPr>
        <p:txBody>
          <a:bodyPr>
            <a:spAutoFit/>
          </a:bodyPr>
          <a:lstStyle/>
          <a:p>
            <a:endParaRPr lang="en-US"/>
          </a:p>
        </p:txBody>
      </p:sp>
      <p:sp>
        <p:nvSpPr>
          <p:cNvPr id="26633" name="TextBox 17"/>
          <p:cNvSpPr txBox="1">
            <a:spLocks noChangeArrowheads="1"/>
          </p:cNvSpPr>
          <p:nvPr/>
        </p:nvSpPr>
        <p:spPr bwMode="auto">
          <a:xfrm>
            <a:off x="2324100" y="228600"/>
            <a:ext cx="4495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US" i="0"/>
              <a:t>Shared Task Representations</a:t>
            </a:r>
          </a:p>
        </p:txBody>
      </p:sp>
    </p:spTree>
    <p:extLst>
      <p:ext uri="{BB962C8B-B14F-4D97-AF65-F5344CB8AC3E}">
        <p14:creationId xmlns:p14="http://schemas.microsoft.com/office/powerpoint/2010/main" val="17425678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9"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19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1" name="Group 12"/>
          <p:cNvGrpSpPr>
            <a:grpSpLocks/>
          </p:cNvGrpSpPr>
          <p:nvPr/>
        </p:nvGrpSpPr>
        <p:grpSpPr bwMode="auto">
          <a:xfrm>
            <a:off x="5105400" y="2895600"/>
            <a:ext cx="1828800" cy="1828800"/>
            <a:chOff x="3733800" y="3429000"/>
            <a:chExt cx="2514600" cy="2514600"/>
          </a:xfrm>
        </p:grpSpPr>
        <p:pic>
          <p:nvPicPr>
            <p:cNvPr id="27661" name="Picture 10"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2" name="Oval 11"/>
            <p:cNvSpPr>
              <a:spLocks noChangeArrowheads="1"/>
            </p:cNvSpPr>
            <p:nvPr/>
          </p:nvSpPr>
          <p:spPr bwMode="auto">
            <a:xfrm>
              <a:off x="4572000" y="4648200"/>
              <a:ext cx="533400" cy="457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pic>
        <p:nvPicPr>
          <p:cNvPr id="27652" name="Picture 13"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9800" y="4724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3" name="Group 14"/>
          <p:cNvGrpSpPr>
            <a:grpSpLocks/>
          </p:cNvGrpSpPr>
          <p:nvPr/>
        </p:nvGrpSpPr>
        <p:grpSpPr bwMode="auto">
          <a:xfrm flipH="1">
            <a:off x="5181600" y="4800600"/>
            <a:ext cx="1828800" cy="1828800"/>
            <a:chOff x="3733800" y="3429000"/>
            <a:chExt cx="2514600" cy="2514600"/>
          </a:xfrm>
        </p:grpSpPr>
        <p:pic>
          <p:nvPicPr>
            <p:cNvPr id="27659" name="Picture 15"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Oval 16"/>
            <p:cNvSpPr>
              <a:spLocks noChangeArrowheads="1"/>
            </p:cNvSpPr>
            <p:nvPr/>
          </p:nvSpPr>
          <p:spPr bwMode="auto">
            <a:xfrm>
              <a:off x="4572000" y="4648200"/>
              <a:ext cx="533400" cy="457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27654" name="Rectangle 12"/>
          <p:cNvSpPr>
            <a:spLocks noChangeArrowheads="1"/>
          </p:cNvSpPr>
          <p:nvPr/>
        </p:nvSpPr>
        <p:spPr bwMode="auto">
          <a:xfrm>
            <a:off x="2057400" y="4876800"/>
            <a:ext cx="2057400" cy="1981200"/>
          </a:xfrm>
          <a:prstGeom prst="rect">
            <a:avLst/>
          </a:prstGeom>
          <a:solidFill>
            <a:schemeClr val="tx1">
              <a:alpha val="75000"/>
            </a:schemeClr>
          </a:solidFill>
          <a:ln>
            <a:noFill/>
          </a:ln>
        </p:spPr>
        <p:txBody>
          <a:bodyPr>
            <a:spAutoFit/>
          </a:bodyPr>
          <a:lstStyle/>
          <a:p>
            <a:endParaRPr lang="en-US"/>
          </a:p>
        </p:txBody>
      </p:sp>
      <p:sp>
        <p:nvSpPr>
          <p:cNvPr id="27655" name="Rectangle 14"/>
          <p:cNvSpPr>
            <a:spLocks noChangeArrowheads="1"/>
          </p:cNvSpPr>
          <p:nvPr/>
        </p:nvSpPr>
        <p:spPr bwMode="auto">
          <a:xfrm>
            <a:off x="5029200" y="2971800"/>
            <a:ext cx="2057400" cy="3657600"/>
          </a:xfrm>
          <a:prstGeom prst="rect">
            <a:avLst/>
          </a:prstGeom>
          <a:solidFill>
            <a:schemeClr val="tx1">
              <a:alpha val="75000"/>
            </a:schemeClr>
          </a:solidFill>
          <a:ln>
            <a:noFill/>
          </a:ln>
        </p:spPr>
        <p:txBody>
          <a:bodyPr>
            <a:spAutoFit/>
          </a:bodyPr>
          <a:lstStyle/>
          <a:p>
            <a:endParaRPr lang="en-US"/>
          </a:p>
        </p:txBody>
      </p:sp>
      <p:sp>
        <p:nvSpPr>
          <p:cNvPr id="27656" name="Rounded Rectangle 17"/>
          <p:cNvSpPr>
            <a:spLocks noChangeArrowheads="1"/>
          </p:cNvSpPr>
          <p:nvPr/>
        </p:nvSpPr>
        <p:spPr bwMode="auto">
          <a:xfrm>
            <a:off x="4953000" y="1047750"/>
            <a:ext cx="685800" cy="476250"/>
          </a:xfrm>
          <a:prstGeom prst="roundRect">
            <a:avLst>
              <a:gd name="adj" fmla="val 16667"/>
            </a:avLst>
          </a:prstGeom>
          <a:solidFill>
            <a:srgbClr val="FFFF00"/>
          </a:solidFill>
          <a:ln w="9525">
            <a:solidFill>
              <a:srgbClr val="008000"/>
            </a:solidFill>
            <a:round/>
            <a:headEnd/>
            <a:tailEnd/>
          </a:ln>
        </p:spPr>
        <p:txBody>
          <a:bodyPr>
            <a:spAutoFit/>
          </a:bodyPr>
          <a:lstStyle/>
          <a:p>
            <a:endParaRPr lang="en-US"/>
          </a:p>
        </p:txBody>
      </p:sp>
      <p:sp>
        <p:nvSpPr>
          <p:cNvPr id="27657" name="Text Box 6"/>
          <p:cNvSpPr txBox="1">
            <a:spLocks noChangeArrowheads="1"/>
          </p:cNvSpPr>
          <p:nvPr/>
        </p:nvSpPr>
        <p:spPr bwMode="auto">
          <a:xfrm>
            <a:off x="592138" y="1033463"/>
            <a:ext cx="72929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US" i="0"/>
              <a:t>(1) If a green ring appears, press the </a:t>
            </a:r>
            <a:r>
              <a:rPr lang="en-US" i="0">
                <a:solidFill>
                  <a:schemeClr val="tx1"/>
                </a:solidFill>
              </a:rPr>
              <a:t>right </a:t>
            </a:r>
            <a:r>
              <a:rPr lang="en-US" i="0"/>
              <a:t>button </a:t>
            </a:r>
          </a:p>
          <a:p>
            <a:pPr eaLnBrk="1" hangingPunct="1"/>
            <a:endParaRPr lang="en-US" i="0"/>
          </a:p>
          <a:p>
            <a:pPr eaLnBrk="1" hangingPunct="1"/>
            <a:r>
              <a:rPr lang="en-US" i="0"/>
              <a:t>(2) If a red ring appears, press the left button</a:t>
            </a:r>
          </a:p>
          <a:p>
            <a:pPr algn="r" eaLnBrk="1" hangingPunct="1"/>
            <a:r>
              <a:rPr lang="en-US" i="0"/>
              <a:t>(Sebanz et al 2003)</a:t>
            </a:r>
            <a:endParaRPr lang="en-GB" i="0"/>
          </a:p>
        </p:txBody>
      </p:sp>
      <p:sp>
        <p:nvSpPr>
          <p:cNvPr id="27658" name="TextBox 19"/>
          <p:cNvSpPr txBox="1">
            <a:spLocks noChangeArrowheads="1"/>
          </p:cNvSpPr>
          <p:nvPr/>
        </p:nvSpPr>
        <p:spPr bwMode="auto">
          <a:xfrm>
            <a:off x="2324100" y="228600"/>
            <a:ext cx="4495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US" i="0"/>
              <a:t>Shared Task Representations</a:t>
            </a:r>
          </a:p>
        </p:txBody>
      </p:sp>
    </p:spTree>
    <p:extLst>
      <p:ext uri="{BB962C8B-B14F-4D97-AF65-F5344CB8AC3E}">
        <p14:creationId xmlns:p14="http://schemas.microsoft.com/office/powerpoint/2010/main" val="2217243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6"/>
          <p:cNvSpPr txBox="1">
            <a:spLocks noChangeArrowheads="1"/>
          </p:cNvSpPr>
          <p:nvPr/>
        </p:nvSpPr>
        <p:spPr bwMode="auto">
          <a:xfrm>
            <a:off x="592138" y="1033463"/>
            <a:ext cx="72929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US" i="0"/>
              <a:t>(1) If a green ring appears, press the right button </a:t>
            </a:r>
          </a:p>
          <a:p>
            <a:pPr eaLnBrk="1" hangingPunct="1"/>
            <a:endParaRPr lang="en-US" i="0"/>
          </a:p>
          <a:p>
            <a:pPr eaLnBrk="1" hangingPunct="1"/>
            <a:r>
              <a:rPr lang="en-US" i="0"/>
              <a:t>(2) If a red ring appears, press the left button</a:t>
            </a:r>
          </a:p>
          <a:p>
            <a:pPr algn="r" eaLnBrk="1" hangingPunct="1"/>
            <a:r>
              <a:rPr lang="en-US" i="0"/>
              <a:t>(Sebanz et al 2003)</a:t>
            </a:r>
            <a:endParaRPr lang="en-GB" i="0"/>
          </a:p>
        </p:txBody>
      </p:sp>
      <p:pic>
        <p:nvPicPr>
          <p:cNvPr id="25603" name="Picture 9"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19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4" name="Group 12"/>
          <p:cNvGrpSpPr>
            <a:grpSpLocks/>
          </p:cNvGrpSpPr>
          <p:nvPr/>
        </p:nvGrpSpPr>
        <p:grpSpPr bwMode="auto">
          <a:xfrm>
            <a:off x="5105400" y="2895600"/>
            <a:ext cx="1828800" cy="1828800"/>
            <a:chOff x="3733800" y="3429000"/>
            <a:chExt cx="2514600" cy="2514600"/>
          </a:xfrm>
        </p:grpSpPr>
        <p:pic>
          <p:nvPicPr>
            <p:cNvPr id="25610" name="Picture 10"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Oval 11"/>
            <p:cNvSpPr>
              <a:spLocks noChangeArrowheads="1"/>
            </p:cNvSpPr>
            <p:nvPr/>
          </p:nvSpPr>
          <p:spPr bwMode="auto">
            <a:xfrm>
              <a:off x="4572000" y="4648200"/>
              <a:ext cx="533400" cy="457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pic>
        <p:nvPicPr>
          <p:cNvPr id="25605" name="Picture 13"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9800" y="4724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14"/>
          <p:cNvGrpSpPr>
            <a:grpSpLocks/>
          </p:cNvGrpSpPr>
          <p:nvPr/>
        </p:nvGrpSpPr>
        <p:grpSpPr bwMode="auto">
          <a:xfrm flipH="1">
            <a:off x="5181600" y="4800600"/>
            <a:ext cx="1828800" cy="1828800"/>
            <a:chOff x="3733800" y="3429000"/>
            <a:chExt cx="2514600" cy="2514600"/>
          </a:xfrm>
        </p:grpSpPr>
        <p:pic>
          <p:nvPicPr>
            <p:cNvPr id="25608" name="Picture 15"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Oval 16"/>
            <p:cNvSpPr>
              <a:spLocks noChangeArrowheads="1"/>
            </p:cNvSpPr>
            <p:nvPr/>
          </p:nvSpPr>
          <p:spPr bwMode="auto">
            <a:xfrm>
              <a:off x="4572000" y="4648200"/>
              <a:ext cx="533400" cy="457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25607" name="TextBox 17"/>
          <p:cNvSpPr txBox="1">
            <a:spLocks noChangeArrowheads="1"/>
          </p:cNvSpPr>
          <p:nvPr/>
        </p:nvSpPr>
        <p:spPr bwMode="auto">
          <a:xfrm>
            <a:off x="2324100" y="228600"/>
            <a:ext cx="4495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US" i="0"/>
              <a:t>Shared Task Representations</a:t>
            </a:r>
          </a:p>
        </p:txBody>
      </p:sp>
    </p:spTree>
    <p:extLst>
      <p:ext uri="{BB962C8B-B14F-4D97-AF65-F5344CB8AC3E}">
        <p14:creationId xmlns:p14="http://schemas.microsoft.com/office/powerpoint/2010/main" val="2847831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6"/>
          <p:cNvSpPr txBox="1">
            <a:spLocks noChangeArrowheads="1"/>
          </p:cNvSpPr>
          <p:nvPr/>
        </p:nvSpPr>
        <p:spPr bwMode="auto">
          <a:xfrm>
            <a:off x="592138" y="1033463"/>
            <a:ext cx="7292975"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US" i="0"/>
              <a:t>(1) If a green ring appears, press the right button </a:t>
            </a:r>
          </a:p>
          <a:p>
            <a:pPr eaLnBrk="1" hangingPunct="1"/>
            <a:endParaRPr lang="en-US" i="0"/>
          </a:p>
          <a:p>
            <a:pPr eaLnBrk="1" hangingPunct="1"/>
            <a:r>
              <a:rPr lang="en-US" i="0"/>
              <a:t>(2) If a red ring appears, press the left button</a:t>
            </a:r>
          </a:p>
          <a:p>
            <a:pPr algn="r" eaLnBrk="1" hangingPunct="1"/>
            <a:r>
              <a:rPr lang="en-US" i="0"/>
              <a:t>(Sebanz et al 2003)</a:t>
            </a:r>
            <a:endParaRPr lang="en-GB" i="0"/>
          </a:p>
        </p:txBody>
      </p:sp>
      <p:pic>
        <p:nvPicPr>
          <p:cNvPr id="28675" name="Picture 9"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19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6" name="Group 12"/>
          <p:cNvGrpSpPr>
            <a:grpSpLocks/>
          </p:cNvGrpSpPr>
          <p:nvPr/>
        </p:nvGrpSpPr>
        <p:grpSpPr bwMode="auto">
          <a:xfrm>
            <a:off x="5105400" y="2895600"/>
            <a:ext cx="1828800" cy="1828800"/>
            <a:chOff x="3733800" y="3429000"/>
            <a:chExt cx="2514600" cy="2514600"/>
          </a:xfrm>
        </p:grpSpPr>
        <p:pic>
          <p:nvPicPr>
            <p:cNvPr id="28682" name="Picture 10"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3" name="Oval 11"/>
            <p:cNvSpPr>
              <a:spLocks noChangeArrowheads="1"/>
            </p:cNvSpPr>
            <p:nvPr/>
          </p:nvSpPr>
          <p:spPr bwMode="auto">
            <a:xfrm>
              <a:off x="4572000" y="4648200"/>
              <a:ext cx="533400" cy="457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pic>
        <p:nvPicPr>
          <p:cNvPr id="28677" name="Picture 13"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9800" y="4724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8" name="Group 14"/>
          <p:cNvGrpSpPr>
            <a:grpSpLocks/>
          </p:cNvGrpSpPr>
          <p:nvPr/>
        </p:nvGrpSpPr>
        <p:grpSpPr bwMode="auto">
          <a:xfrm flipH="1">
            <a:off x="5181600" y="4800600"/>
            <a:ext cx="1828800" cy="1828800"/>
            <a:chOff x="3733800" y="3429000"/>
            <a:chExt cx="2514600" cy="2514600"/>
          </a:xfrm>
        </p:grpSpPr>
        <p:pic>
          <p:nvPicPr>
            <p:cNvPr id="28680" name="Picture 15" descr="green pointing finger.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Oval 16"/>
            <p:cNvSpPr>
              <a:spLocks noChangeArrowheads="1"/>
            </p:cNvSpPr>
            <p:nvPr/>
          </p:nvSpPr>
          <p:spPr bwMode="auto">
            <a:xfrm>
              <a:off x="4572000" y="4648200"/>
              <a:ext cx="533400" cy="457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28679" name="TextBox 12"/>
          <p:cNvSpPr txBox="1">
            <a:spLocks noChangeArrowheads="1"/>
          </p:cNvSpPr>
          <p:nvPr/>
        </p:nvSpPr>
        <p:spPr bwMode="auto">
          <a:xfrm>
            <a:off x="2324100" y="228600"/>
            <a:ext cx="4495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US" i="0"/>
              <a:t>Shared Task Representations</a:t>
            </a:r>
          </a:p>
        </p:txBody>
      </p:sp>
    </p:spTree>
    <p:extLst>
      <p:ext uri="{BB962C8B-B14F-4D97-AF65-F5344CB8AC3E}">
        <p14:creationId xmlns:p14="http://schemas.microsoft.com/office/powerpoint/2010/main" val="22688826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730250" y="3167063"/>
            <a:ext cx="20161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If a finger pointing left appears, press the left button</a:t>
            </a:r>
          </a:p>
        </p:txBody>
      </p:sp>
      <p:sp>
        <p:nvSpPr>
          <p:cNvPr id="29699" name="Text Box 5"/>
          <p:cNvSpPr txBox="1">
            <a:spLocks noChangeArrowheads="1"/>
          </p:cNvSpPr>
          <p:nvPr/>
        </p:nvSpPr>
        <p:spPr bwMode="auto">
          <a:xfrm>
            <a:off x="730250" y="404813"/>
            <a:ext cx="20161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If a green ring appears, press the right button</a:t>
            </a:r>
          </a:p>
        </p:txBody>
      </p:sp>
      <p:sp>
        <p:nvSpPr>
          <p:cNvPr id="29700" name="Text Box 13"/>
          <p:cNvSpPr txBox="1">
            <a:spLocks noChangeArrowheads="1"/>
          </p:cNvSpPr>
          <p:nvPr/>
        </p:nvSpPr>
        <p:spPr bwMode="auto">
          <a:xfrm>
            <a:off x="611188" y="5876925"/>
            <a:ext cx="22558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task representations</a:t>
            </a:r>
          </a:p>
        </p:txBody>
      </p:sp>
      <p:sp>
        <p:nvSpPr>
          <p:cNvPr id="29701" name="Text Box 20"/>
          <p:cNvSpPr txBox="1">
            <a:spLocks noChangeArrowheads="1"/>
          </p:cNvSpPr>
          <p:nvPr/>
        </p:nvSpPr>
        <p:spPr bwMode="auto">
          <a:xfrm rot="-5400000">
            <a:off x="-504825" y="944563"/>
            <a:ext cx="1789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role of Agent2</a:t>
            </a:r>
          </a:p>
        </p:txBody>
      </p:sp>
      <p:sp>
        <p:nvSpPr>
          <p:cNvPr id="29702" name="Text Box 21"/>
          <p:cNvSpPr txBox="1">
            <a:spLocks noChangeArrowheads="1"/>
          </p:cNvSpPr>
          <p:nvPr/>
        </p:nvSpPr>
        <p:spPr bwMode="auto">
          <a:xfrm rot="-5400000">
            <a:off x="-504825" y="3681413"/>
            <a:ext cx="1789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role of Agent1</a:t>
            </a:r>
          </a:p>
        </p:txBody>
      </p:sp>
    </p:spTree>
    <p:extLst>
      <p:ext uri="{BB962C8B-B14F-4D97-AF65-F5344CB8AC3E}">
        <p14:creationId xmlns:p14="http://schemas.microsoft.com/office/powerpoint/2010/main" val="27633262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3" y="2613311"/>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27784" y="2457281"/>
            <a:ext cx="1872208" cy="2058314"/>
          </a:xfrm>
          <a:prstGeom prst="rect">
            <a:avLst/>
          </a:prstGeom>
        </p:spPr>
      </p:pic>
      <p:pic>
        <p:nvPicPr>
          <p:cNvPr id="6" name="Picture 5" descr="tomasello_cutout.gif"/>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312706" y="197346"/>
            <a:ext cx="1840634" cy="2088232"/>
          </a:xfrm>
          <a:prstGeom prst="rect">
            <a:avLst/>
          </a:prstGeom>
        </p:spPr>
      </p:pic>
      <p:pic>
        <p:nvPicPr>
          <p:cNvPr id="10" name="Picture 9"/>
          <p:cNvPicPr>
            <a:picLocks noChangeAspect="1"/>
          </p:cNvPicPr>
          <p:nvPr/>
        </p:nvPicPr>
        <p:blipFill rotWithShape="1">
          <a:blip r:embed="rId9">
            <a:extLst>
              <a:ext uri="{BEBA8EAE-BF5A-486C-A8C5-ECC9F3942E4B}">
                <a14:imgProps xmlns:a14="http://schemas.microsoft.com/office/drawing/2010/main">
                  <a14:imgLayer r:embed="rId10">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156176" y="202142"/>
            <a:ext cx="1944216" cy="1866428"/>
          </a:xfrm>
          <a:prstGeom prst="rect">
            <a:avLst/>
          </a:prstGeom>
        </p:spPr>
      </p:pic>
      <p:sp>
        <p:nvSpPr>
          <p:cNvPr id="8" name="Rectangle 7"/>
          <p:cNvSpPr/>
          <p:nvPr/>
        </p:nvSpPr>
        <p:spPr>
          <a:xfrm>
            <a:off x="467544" y="4336647"/>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sp>
        <p:nvSpPr>
          <p:cNvPr id="11" name="Rectangle 10"/>
          <p:cNvSpPr/>
          <p:nvPr/>
        </p:nvSpPr>
        <p:spPr>
          <a:xfrm>
            <a:off x="467544" y="369238"/>
            <a:ext cx="3600400"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a:t>
            </a:r>
            <a:r>
              <a:rPr lang="en-US" i="0" dirty="0"/>
              <a:t>goal-directed action, or something resembling one, comprising two or more agents’ goal-directed activities.</a:t>
            </a:r>
          </a:p>
        </p:txBody>
      </p:sp>
      <p:pic>
        <p:nvPicPr>
          <p:cNvPr id="14" name="Picture 13" descr="moll.jpg"/>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851920" y="203736"/>
            <a:ext cx="1920001" cy="1832063"/>
          </a:xfrm>
          <a:prstGeom prst="rect">
            <a:avLst/>
          </a:prstGeom>
        </p:spPr>
      </p:pic>
      <p:sp>
        <p:nvSpPr>
          <p:cNvPr id="15" name="Text Box 5"/>
          <p:cNvSpPr txBox="1">
            <a:spLocks noChangeArrowheads="1"/>
          </p:cNvSpPr>
          <p:nvPr/>
        </p:nvSpPr>
        <p:spPr bwMode="auto">
          <a:xfrm>
            <a:off x="4139952" y="1859920"/>
            <a:ext cx="4896544" cy="1785104"/>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a:t>
            </a:r>
            <a:r>
              <a:rPr lang="en-GB" i="0" dirty="0" smtClean="0">
                <a:effectLst>
                  <a:glow rad="101600">
                    <a:schemeClr val="tx1">
                      <a:alpha val="75000"/>
                    </a:schemeClr>
                  </a:glow>
                </a:effectLst>
                <a:latin typeface="Myriad Web"/>
                <a:cs typeface="Arial" charset="0"/>
              </a:rPr>
              <a:t>participation </a:t>
            </a:r>
            <a:r>
              <a:rPr lang="en-GB" i="0" dirty="0">
                <a:effectLst>
                  <a:glow rad="101600">
                    <a:schemeClr val="tx1">
                      <a:alpha val="75000"/>
                    </a:schemeClr>
                  </a:glow>
                </a:effectLst>
                <a:latin typeface="Myriad Web"/>
                <a:cs typeface="Arial" charset="0"/>
              </a:rPr>
              <a:t>in </a:t>
            </a:r>
            <a:r>
              <a:rPr lang="en-GB" i="0" dirty="0" smtClean="0">
                <a:effectLst>
                  <a:glow rad="101600">
                    <a:schemeClr val="tx1">
                      <a:alpha val="75000"/>
                    </a:schemeClr>
                  </a:glow>
                </a:effectLst>
                <a:latin typeface="Myriad Web"/>
                <a:cs typeface="Arial" charset="0"/>
              </a:rPr>
              <a:t>cooperative, cultural interactions ... leads </a:t>
            </a:r>
            <a:r>
              <a:rPr lang="en-GB" i="0" dirty="0">
                <a:effectLst>
                  <a:glow rad="101600">
                    <a:schemeClr val="tx1">
                      <a:alpha val="75000"/>
                    </a:schemeClr>
                  </a:glow>
                </a:effectLst>
                <a:latin typeface="Myriad Web"/>
                <a:cs typeface="Arial" charset="0"/>
              </a:rPr>
              <a:t>children to construct uniquely powerful forms of cognitive representation</a:t>
            </a:r>
            <a:r>
              <a:rPr lang="en-GB" i="0" dirty="0" smtClean="0">
                <a:effectLst>
                  <a:glow rad="101600">
                    <a:schemeClr val="tx1">
                      <a:alpha val="75000"/>
                    </a:schemeClr>
                  </a:glow>
                </a:effectLst>
                <a:latin typeface="Myriad Web"/>
                <a:cs typeface="Arial" charset="0"/>
              </a:rPr>
              <a:t>.”</a:t>
            </a:r>
          </a:p>
          <a:p>
            <a:pPr algn="r">
              <a:spcBef>
                <a:spcPts val="0"/>
              </a:spcBef>
              <a:spcAft>
                <a:spcPts val="0"/>
              </a:spcAft>
              <a:defRPr/>
            </a:pPr>
            <a:r>
              <a:rPr lang="en-GB" i="0" dirty="0" smtClean="0">
                <a:effectLst>
                  <a:glow rad="101600">
                    <a:schemeClr val="tx1">
                      <a:alpha val="75000"/>
                    </a:schemeClr>
                  </a:glow>
                </a:effectLst>
                <a:latin typeface="Myriad Web"/>
                <a:cs typeface="Arial" charset="0"/>
              </a:rPr>
              <a:t>(</a:t>
            </a:r>
            <a:r>
              <a:rPr lang="en-GB" i="0" dirty="0">
                <a:effectLst>
                  <a:glow rad="101600">
                    <a:schemeClr val="tx1">
                      <a:alpha val="75000"/>
                    </a:schemeClr>
                  </a:glow>
                </a:effectLst>
                <a:latin typeface="Myriad Web"/>
                <a:cs typeface="Arial" charset="0"/>
              </a:rPr>
              <a:t>Moll &amp; Tomasello </a:t>
            </a:r>
            <a:r>
              <a:rPr lang="en-GB" i="0" dirty="0" smtClean="0">
                <a:effectLst>
                  <a:glow rad="101600">
                    <a:schemeClr val="tx1">
                      <a:alpha val="75000"/>
                    </a:schemeClr>
                  </a:glow>
                </a:effectLst>
                <a:latin typeface="Myriad Web"/>
                <a:cs typeface="Arial" charset="0"/>
              </a:rPr>
              <a:t>2007)</a:t>
            </a:r>
            <a:endParaRPr lang="en-GB" i="0" dirty="0">
              <a:effectLst>
                <a:glow rad="101600">
                  <a:schemeClr val="tx1">
                    <a:alpha val="75000"/>
                  </a:schemeClr>
                </a:glow>
              </a:effectLst>
              <a:latin typeface="Myriad Web"/>
              <a:cs typeface="Arial" charset="0"/>
            </a:endParaRPr>
          </a:p>
        </p:txBody>
      </p:sp>
      <p:pic>
        <p:nvPicPr>
          <p:cNvPr id="13" name="Picture 12"/>
          <p:cNvPicPr>
            <a:picLocks noChangeAspect="1"/>
          </p:cNvPicPr>
          <p:nvPr/>
        </p:nvPicPr>
        <p:blipFill rotWithShape="1">
          <a:blip r:embed="rId13" cstate="print">
            <a:grayscl/>
            <a:extLst>
              <a:ext uri="{BEBA8EAE-BF5A-486C-A8C5-ECC9F3942E4B}">
                <a14:imgProps xmlns:a14="http://schemas.microsoft.com/office/drawing/2010/main">
                  <a14:imgLayer r:embed="rId14">
                    <a14:imgEffect>
                      <a14:backgroundRemoval t="9350" b="98374" l="2823" r="94355">
                        <a14:foregroundMark x1="2823" y1="79675" x2="92742" y2="93089"/>
                        <a14:foregroundMark x1="46371" y1="19106" x2="46371" y2="19106"/>
                        <a14:foregroundMark x1="52016" y1="19106" x2="68952" y2="35366"/>
                        <a14:foregroundMark x1="41935" y1="19512" x2="31048" y2="36585"/>
                        <a14:foregroundMark x1="30645" y1="39431" x2="33468" y2="48374"/>
                        <a14:foregroundMark x1="29032" y1="86992" x2="57258" y2="91057"/>
                        <a14:foregroundMark x1="4839" y1="98374" x2="94355" y2="97967"/>
                        <a14:foregroundMark x1="33871" y1="69512" x2="40726" y2="83740"/>
                        <a14:foregroundMark x1="57661" y1="94309" x2="57661" y2="95528"/>
                        <a14:foregroundMark x1="46774" y1="14228" x2="39113" y2="17480"/>
                        <a14:foregroundMark x1="37097" y1="17886" x2="34274" y2="21138"/>
                        <a14:foregroundMark x1="32258" y1="22764" x2="31855" y2="25610"/>
                        <a14:foregroundMark x1="30242" y1="28455" x2="30242" y2="32520"/>
                        <a14:foregroundMark x1="29032" y1="30894" x2="37903" y2="30894"/>
                        <a14:foregroundMark x1="47984" y1="12602" x2="48387" y2="22764"/>
                        <a14:foregroundMark x1="46774" y1="12602" x2="47177" y2="17073"/>
                        <a14:foregroundMark x1="39113" y1="15854" x2="45968" y2="17480"/>
                        <a14:backgroundMark x1="83871" y1="41057" x2="77016" y2="71545"/>
                        <a14:backgroundMark x1="89919" y1="67073" x2="80645" y2="76829"/>
                        <a14:backgroundMark x1="92339" y1="84146" x2="92339" y2="84146"/>
                      </a14:backgroundRemoval>
                    </a14:imgEffect>
                    <a14:imgEffect>
                      <a14:brightnessContrast bright="20000" contrast="20000"/>
                    </a14:imgEffect>
                  </a14:imgLayer>
                </a14:imgProps>
              </a:ext>
              <a:ext uri="{28A0092B-C50C-407E-A947-70E740481C1C}">
                <a14:useLocalDpi xmlns:a14="http://schemas.microsoft.com/office/drawing/2010/main"/>
              </a:ext>
            </a:extLst>
          </a:blip>
          <a:srcRect b="8220"/>
          <a:stretch/>
        </p:blipFill>
        <p:spPr>
          <a:xfrm>
            <a:off x="6156176" y="3373247"/>
            <a:ext cx="2592288" cy="2360009"/>
          </a:xfrm>
          <a:prstGeom prst="rect">
            <a:avLst/>
          </a:prstGeom>
        </p:spPr>
      </p:pic>
      <p:pic>
        <p:nvPicPr>
          <p:cNvPr id="19" name="Picture 18"/>
          <p:cNvPicPr>
            <a:picLocks noChangeAspect="1"/>
          </p:cNvPicPr>
          <p:nvPr/>
        </p:nvPicPr>
        <p:blipFill rotWithShape="1">
          <a:blip r:embed="rId15" cstate="print">
            <a:grayscl/>
            <a:extLst>
              <a:ext uri="{BEBA8EAE-BF5A-486C-A8C5-ECC9F3942E4B}">
                <a14:imgProps xmlns:a14="http://schemas.microsoft.com/office/drawing/2010/main">
                  <a14:imgLayer r:embed="rId16">
                    <a14:imgEffect>
                      <a14:backgroundRemoval t="5000" b="97000" l="10000" r="98667">
                        <a14:foregroundMark x1="65333" y1="16000" x2="86000" y2="48000"/>
                        <a14:foregroundMark x1="61333" y1="5000" x2="72667" y2="15000"/>
                        <a14:foregroundMark x1="83333" y1="95000" x2="92667" y2="97000"/>
                        <a14:foregroundMark x1="98667" y1="95000" x2="98667" y2="95000"/>
                        <a14:backgroundMark x1="45333" y1="11000" x2="45333" y2="11000"/>
                        <a14:backgroundMark x1="51333" y1="1000" x2="51333" y2="1000"/>
                        <a14:backgroundMark x1="36667" y1="35000" x2="36667" y2="35000"/>
                        <a14:backgroundMark x1="37333" y1="28000" x2="37333" y2="28000"/>
                        <a14:backgroundMark x1="53333" y1="1000" x2="53333" y2="1000"/>
                        <a14:backgroundMark x1="46667" y1="7000" x2="46667" y2="7000"/>
                        <a14:backgroundMark x1="47333" y1="95000" x2="47333" y2="95000"/>
                        <a14:backgroundMark x1="50667" y1="94000" x2="50667" y2="94000"/>
                        <a14:backgroundMark x1="54667" y1="90000" x2="54667" y2="90000"/>
                        <a14:backgroundMark x1="39333" y1="67000" x2="39333" y2="67000"/>
                        <a14:backgroundMark x1="35333" y1="53000" x2="35333" y2="53000"/>
                        <a14:backgroundMark x1="38000" y1="31000" x2="38000" y2="31000"/>
                        <a14:backgroundMark x1="54667" y1="0" x2="54667" y2="0"/>
                      </a14:backgroundRemoval>
                    </a14:imgEffect>
                    <a14:imgEffect>
                      <a14:brightnessContrast bright="35000" contrast="20000"/>
                    </a14:imgEffect>
                  </a14:imgLayer>
                </a14:imgProps>
              </a:ext>
              <a:ext uri="{28A0092B-C50C-407E-A947-70E740481C1C}">
                <a14:useLocalDpi xmlns:a14="http://schemas.microsoft.com/office/drawing/2010/main"/>
              </a:ext>
            </a:extLst>
          </a:blip>
          <a:srcRect l="30699" t="2860"/>
          <a:stretch/>
        </p:blipFill>
        <p:spPr>
          <a:xfrm>
            <a:off x="5087749" y="3893266"/>
            <a:ext cx="1969028" cy="1839989"/>
          </a:xfrm>
          <a:prstGeom prst="rect">
            <a:avLst/>
          </a:prstGeom>
        </p:spPr>
      </p:pic>
      <p:sp>
        <p:nvSpPr>
          <p:cNvPr id="12" name="Text Box 5"/>
          <p:cNvSpPr txBox="1">
            <a:spLocks noChangeArrowheads="1"/>
          </p:cNvSpPr>
          <p:nvPr/>
        </p:nvSpPr>
        <p:spPr bwMode="auto">
          <a:xfrm>
            <a:off x="3779912" y="5517232"/>
            <a:ext cx="5149080" cy="1107996"/>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“human cognitive abilities ... [are] built upon social interaction” </a:t>
            </a:r>
          </a:p>
          <a:p>
            <a:pPr algn="r">
              <a:spcBef>
                <a:spcPts val="0"/>
              </a:spcBef>
              <a:spcAft>
                <a:spcPts val="0"/>
              </a:spcAft>
              <a:defRPr/>
            </a:pPr>
            <a:r>
              <a:rPr lang="en-GB" i="0" dirty="0" smtClean="0">
                <a:effectLst>
                  <a:glow rad="101600">
                    <a:schemeClr val="tx1">
                      <a:alpha val="75000"/>
                    </a:schemeClr>
                  </a:glow>
                </a:effectLst>
                <a:latin typeface="Myriad Web"/>
                <a:cs typeface="Arial" charset="0"/>
              </a:rPr>
              <a:t>(Sinigaglia and Sparaci 2008)</a:t>
            </a:r>
            <a:endParaRPr lang="en-GB" i="0" dirty="0">
              <a:effectLst>
                <a:glow rad="101600">
                  <a:schemeClr val="tx1">
                    <a:alpha val="75000"/>
                  </a:schemeClr>
                </a:glow>
              </a:effectLst>
              <a:latin typeface="Myriad Web"/>
              <a:cs typeface="Arial" charset="0"/>
            </a:endParaRPr>
          </a:p>
        </p:txBody>
      </p:sp>
    </p:spTree>
    <p:extLst>
      <p:ext uri="{BB962C8B-B14F-4D97-AF65-F5344CB8AC3E}">
        <p14:creationId xmlns:p14="http://schemas.microsoft.com/office/powerpoint/2010/main" val="13001099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3519488" y="739775"/>
            <a:ext cx="12239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action plan</a:t>
            </a:r>
          </a:p>
        </p:txBody>
      </p:sp>
      <p:sp>
        <p:nvSpPr>
          <p:cNvPr id="31747" name="Text Box 4"/>
          <p:cNvSpPr txBox="1">
            <a:spLocks noChangeArrowheads="1"/>
          </p:cNvSpPr>
          <p:nvPr/>
        </p:nvSpPr>
        <p:spPr bwMode="auto">
          <a:xfrm>
            <a:off x="730250" y="3167063"/>
            <a:ext cx="20161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If a finger pointing left appears, press the left button</a:t>
            </a:r>
          </a:p>
        </p:txBody>
      </p:sp>
      <p:sp>
        <p:nvSpPr>
          <p:cNvPr id="31748" name="Text Box 5"/>
          <p:cNvSpPr txBox="1">
            <a:spLocks noChangeArrowheads="1"/>
          </p:cNvSpPr>
          <p:nvPr/>
        </p:nvSpPr>
        <p:spPr bwMode="auto">
          <a:xfrm>
            <a:off x="730250" y="404813"/>
            <a:ext cx="20161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If a green ring appears, press the right button</a:t>
            </a:r>
          </a:p>
        </p:txBody>
      </p:sp>
      <p:sp>
        <p:nvSpPr>
          <p:cNvPr id="31749" name="Text Box 9"/>
          <p:cNvSpPr txBox="1">
            <a:spLocks noChangeArrowheads="1"/>
          </p:cNvSpPr>
          <p:nvPr/>
        </p:nvSpPr>
        <p:spPr bwMode="auto">
          <a:xfrm>
            <a:off x="3517900" y="3502025"/>
            <a:ext cx="12239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action plan</a:t>
            </a:r>
          </a:p>
        </p:txBody>
      </p:sp>
      <p:sp>
        <p:nvSpPr>
          <p:cNvPr id="31750" name="Text Box 10"/>
          <p:cNvSpPr txBox="1">
            <a:spLocks noChangeArrowheads="1"/>
          </p:cNvSpPr>
          <p:nvPr/>
        </p:nvSpPr>
        <p:spPr bwMode="auto">
          <a:xfrm>
            <a:off x="3348038" y="5876925"/>
            <a:ext cx="15652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action initiation</a:t>
            </a:r>
          </a:p>
        </p:txBody>
      </p:sp>
      <p:sp>
        <p:nvSpPr>
          <p:cNvPr id="31751" name="Text Box 13"/>
          <p:cNvSpPr txBox="1">
            <a:spLocks noChangeArrowheads="1"/>
          </p:cNvSpPr>
          <p:nvPr/>
        </p:nvSpPr>
        <p:spPr bwMode="auto">
          <a:xfrm>
            <a:off x="611188" y="5876925"/>
            <a:ext cx="22558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task representations</a:t>
            </a:r>
          </a:p>
        </p:txBody>
      </p:sp>
      <p:sp>
        <p:nvSpPr>
          <p:cNvPr id="31752" name="Line 16"/>
          <p:cNvSpPr>
            <a:spLocks noChangeShapeType="1"/>
          </p:cNvSpPr>
          <p:nvPr/>
        </p:nvSpPr>
        <p:spPr bwMode="auto">
          <a:xfrm>
            <a:off x="2700338" y="1123950"/>
            <a:ext cx="863600" cy="1588"/>
          </a:xfrm>
          <a:prstGeom prst="line">
            <a:avLst/>
          </a:prstGeom>
          <a:noFill/>
          <a:ln w="76200">
            <a:solidFill>
              <a:schemeClr val="bg1"/>
            </a:solidFill>
            <a:round/>
            <a:headEnd/>
            <a:tailEnd type="triangle" w="med" len="me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1753" name="Line 17"/>
          <p:cNvSpPr>
            <a:spLocks noChangeShapeType="1"/>
          </p:cNvSpPr>
          <p:nvPr/>
        </p:nvSpPr>
        <p:spPr bwMode="auto">
          <a:xfrm>
            <a:off x="2771775" y="3932238"/>
            <a:ext cx="863600" cy="1587"/>
          </a:xfrm>
          <a:prstGeom prst="line">
            <a:avLst/>
          </a:prstGeom>
          <a:noFill/>
          <a:ln w="76200">
            <a:solidFill>
              <a:schemeClr val="bg1"/>
            </a:solidFill>
            <a:round/>
            <a:headEnd/>
            <a:tailEnd type="triangle" w="med" len="me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1754" name="Text Box 20"/>
          <p:cNvSpPr txBox="1">
            <a:spLocks noChangeArrowheads="1"/>
          </p:cNvSpPr>
          <p:nvPr/>
        </p:nvSpPr>
        <p:spPr bwMode="auto">
          <a:xfrm rot="-5400000">
            <a:off x="-504825" y="944563"/>
            <a:ext cx="1789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role of Agent2</a:t>
            </a:r>
          </a:p>
        </p:txBody>
      </p:sp>
      <p:sp>
        <p:nvSpPr>
          <p:cNvPr id="31755" name="Text Box 21"/>
          <p:cNvSpPr txBox="1">
            <a:spLocks noChangeArrowheads="1"/>
          </p:cNvSpPr>
          <p:nvPr/>
        </p:nvSpPr>
        <p:spPr bwMode="auto">
          <a:xfrm rot="-5400000">
            <a:off x="-504825" y="3681413"/>
            <a:ext cx="1789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role of Agent1</a:t>
            </a:r>
          </a:p>
        </p:txBody>
      </p:sp>
    </p:spTree>
    <p:extLst>
      <p:ext uri="{BB962C8B-B14F-4D97-AF65-F5344CB8AC3E}">
        <p14:creationId xmlns:p14="http://schemas.microsoft.com/office/powerpoint/2010/main" val="149041066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3519488" y="739775"/>
            <a:ext cx="12239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action plan</a:t>
            </a:r>
          </a:p>
        </p:txBody>
      </p:sp>
      <p:sp>
        <p:nvSpPr>
          <p:cNvPr id="33795" name="Text Box 4"/>
          <p:cNvSpPr txBox="1">
            <a:spLocks noChangeArrowheads="1"/>
          </p:cNvSpPr>
          <p:nvPr/>
        </p:nvSpPr>
        <p:spPr bwMode="auto">
          <a:xfrm>
            <a:off x="730250" y="3167063"/>
            <a:ext cx="20161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If a finger pointing left appears, press the left button</a:t>
            </a:r>
          </a:p>
        </p:txBody>
      </p:sp>
      <p:sp>
        <p:nvSpPr>
          <p:cNvPr id="33796" name="Text Box 5"/>
          <p:cNvSpPr txBox="1">
            <a:spLocks noChangeArrowheads="1"/>
          </p:cNvSpPr>
          <p:nvPr/>
        </p:nvSpPr>
        <p:spPr bwMode="auto">
          <a:xfrm>
            <a:off x="730250" y="404813"/>
            <a:ext cx="20161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If a green ring appears, press the right button</a:t>
            </a:r>
          </a:p>
        </p:txBody>
      </p:sp>
      <p:sp>
        <p:nvSpPr>
          <p:cNvPr id="33797" name="Text Box 7"/>
          <p:cNvSpPr txBox="1">
            <a:spLocks noChangeArrowheads="1"/>
          </p:cNvSpPr>
          <p:nvPr/>
        </p:nvSpPr>
        <p:spPr bwMode="auto">
          <a:xfrm>
            <a:off x="7308850" y="3333750"/>
            <a:ext cx="122396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left button press</a:t>
            </a:r>
          </a:p>
        </p:txBody>
      </p:sp>
      <p:sp>
        <p:nvSpPr>
          <p:cNvPr id="33798" name="Text Box 9"/>
          <p:cNvSpPr txBox="1">
            <a:spLocks noChangeArrowheads="1"/>
          </p:cNvSpPr>
          <p:nvPr/>
        </p:nvSpPr>
        <p:spPr bwMode="auto">
          <a:xfrm>
            <a:off x="3517900" y="3502025"/>
            <a:ext cx="12239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action plan</a:t>
            </a:r>
          </a:p>
        </p:txBody>
      </p:sp>
      <p:sp>
        <p:nvSpPr>
          <p:cNvPr id="33799" name="Text Box 10"/>
          <p:cNvSpPr txBox="1">
            <a:spLocks noChangeArrowheads="1"/>
          </p:cNvSpPr>
          <p:nvPr/>
        </p:nvSpPr>
        <p:spPr bwMode="auto">
          <a:xfrm>
            <a:off x="3348038" y="5876925"/>
            <a:ext cx="15652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action initiation</a:t>
            </a:r>
          </a:p>
        </p:txBody>
      </p:sp>
      <p:sp>
        <p:nvSpPr>
          <p:cNvPr id="33800" name="Text Box 12"/>
          <p:cNvSpPr txBox="1">
            <a:spLocks noChangeArrowheads="1"/>
          </p:cNvSpPr>
          <p:nvPr/>
        </p:nvSpPr>
        <p:spPr bwMode="auto">
          <a:xfrm>
            <a:off x="7456488" y="6043613"/>
            <a:ext cx="91122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action</a:t>
            </a:r>
          </a:p>
        </p:txBody>
      </p:sp>
      <p:sp>
        <p:nvSpPr>
          <p:cNvPr id="33801" name="Text Box 13"/>
          <p:cNvSpPr txBox="1">
            <a:spLocks noChangeArrowheads="1"/>
          </p:cNvSpPr>
          <p:nvPr/>
        </p:nvSpPr>
        <p:spPr bwMode="auto">
          <a:xfrm>
            <a:off x="611188" y="5876925"/>
            <a:ext cx="22558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task representations</a:t>
            </a:r>
          </a:p>
        </p:txBody>
      </p:sp>
      <p:sp>
        <p:nvSpPr>
          <p:cNvPr id="33802" name="Line 16"/>
          <p:cNvSpPr>
            <a:spLocks noChangeShapeType="1"/>
          </p:cNvSpPr>
          <p:nvPr/>
        </p:nvSpPr>
        <p:spPr bwMode="auto">
          <a:xfrm>
            <a:off x="2700338" y="1123950"/>
            <a:ext cx="863600" cy="1588"/>
          </a:xfrm>
          <a:prstGeom prst="line">
            <a:avLst/>
          </a:prstGeom>
          <a:noFill/>
          <a:ln w="76200">
            <a:solidFill>
              <a:schemeClr val="bg1"/>
            </a:solidFill>
            <a:round/>
            <a:headEnd/>
            <a:tailEnd type="triangle" w="med" len="me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3803" name="Line 17"/>
          <p:cNvSpPr>
            <a:spLocks noChangeShapeType="1"/>
          </p:cNvSpPr>
          <p:nvPr/>
        </p:nvSpPr>
        <p:spPr bwMode="auto">
          <a:xfrm>
            <a:off x="2771775" y="3932238"/>
            <a:ext cx="863600" cy="1587"/>
          </a:xfrm>
          <a:prstGeom prst="line">
            <a:avLst/>
          </a:prstGeom>
          <a:noFill/>
          <a:ln w="76200">
            <a:solidFill>
              <a:schemeClr val="bg1"/>
            </a:solidFill>
            <a:round/>
            <a:headEnd/>
            <a:tailEnd type="triangle" w="med" len="me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3804" name="Line 18"/>
          <p:cNvSpPr>
            <a:spLocks noChangeShapeType="1"/>
          </p:cNvSpPr>
          <p:nvPr/>
        </p:nvSpPr>
        <p:spPr bwMode="auto">
          <a:xfrm>
            <a:off x="4716463" y="3932238"/>
            <a:ext cx="2519362" cy="1587"/>
          </a:xfrm>
          <a:prstGeom prst="line">
            <a:avLst/>
          </a:prstGeom>
          <a:noFill/>
          <a:ln w="76200">
            <a:solidFill>
              <a:schemeClr val="bg1"/>
            </a:solidFill>
            <a:round/>
            <a:headEnd/>
            <a:tailEnd type="triangle" w="med" len="me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3805" name="Text Box 20"/>
          <p:cNvSpPr txBox="1">
            <a:spLocks noChangeArrowheads="1"/>
          </p:cNvSpPr>
          <p:nvPr/>
        </p:nvSpPr>
        <p:spPr bwMode="auto">
          <a:xfrm rot="-5400000">
            <a:off x="-504825" y="944563"/>
            <a:ext cx="1789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role of Agent2</a:t>
            </a:r>
          </a:p>
        </p:txBody>
      </p:sp>
      <p:sp>
        <p:nvSpPr>
          <p:cNvPr id="33806" name="Text Box 21"/>
          <p:cNvSpPr txBox="1">
            <a:spLocks noChangeArrowheads="1"/>
          </p:cNvSpPr>
          <p:nvPr/>
        </p:nvSpPr>
        <p:spPr bwMode="auto">
          <a:xfrm rot="-5400000">
            <a:off x="-504825" y="3681413"/>
            <a:ext cx="1789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role of Agent1</a:t>
            </a:r>
          </a:p>
        </p:txBody>
      </p:sp>
    </p:spTree>
    <p:extLst>
      <p:ext uri="{BB962C8B-B14F-4D97-AF65-F5344CB8AC3E}">
        <p14:creationId xmlns:p14="http://schemas.microsoft.com/office/powerpoint/2010/main" val="258185847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5105400" y="0"/>
            <a:ext cx="2133600" cy="6858000"/>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nchor="ctr">
            <a:spAutoFit/>
          </a:bodyPr>
          <a:lstStyle/>
          <a:p>
            <a:endParaRPr lang="en-US"/>
          </a:p>
        </p:txBody>
      </p:sp>
      <p:sp>
        <p:nvSpPr>
          <p:cNvPr id="35843" name="Text Box 3"/>
          <p:cNvSpPr txBox="1">
            <a:spLocks noChangeArrowheads="1"/>
          </p:cNvSpPr>
          <p:nvPr/>
        </p:nvSpPr>
        <p:spPr bwMode="auto">
          <a:xfrm>
            <a:off x="3519488" y="739775"/>
            <a:ext cx="12239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action plan</a:t>
            </a:r>
          </a:p>
        </p:txBody>
      </p:sp>
      <p:sp>
        <p:nvSpPr>
          <p:cNvPr id="35844" name="Text Box 4"/>
          <p:cNvSpPr txBox="1">
            <a:spLocks noChangeArrowheads="1"/>
          </p:cNvSpPr>
          <p:nvPr/>
        </p:nvSpPr>
        <p:spPr bwMode="auto">
          <a:xfrm>
            <a:off x="730250" y="3167063"/>
            <a:ext cx="20161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If a finger pointing left appears, press the left button</a:t>
            </a:r>
          </a:p>
        </p:txBody>
      </p:sp>
      <p:sp>
        <p:nvSpPr>
          <p:cNvPr id="35845" name="Text Box 5"/>
          <p:cNvSpPr txBox="1">
            <a:spLocks noChangeArrowheads="1"/>
          </p:cNvSpPr>
          <p:nvPr/>
        </p:nvSpPr>
        <p:spPr bwMode="auto">
          <a:xfrm>
            <a:off x="730250" y="404813"/>
            <a:ext cx="2016125"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If a green ring appears, press the right button</a:t>
            </a:r>
          </a:p>
        </p:txBody>
      </p:sp>
      <p:sp>
        <p:nvSpPr>
          <p:cNvPr id="35846" name="Text Box 6"/>
          <p:cNvSpPr txBox="1">
            <a:spLocks noChangeArrowheads="1"/>
          </p:cNvSpPr>
          <p:nvPr/>
        </p:nvSpPr>
        <p:spPr bwMode="auto">
          <a:xfrm>
            <a:off x="5291138" y="1952625"/>
            <a:ext cx="165735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my task is to press the right button</a:t>
            </a:r>
          </a:p>
        </p:txBody>
      </p:sp>
      <p:sp>
        <p:nvSpPr>
          <p:cNvPr id="35847" name="Text Box 7"/>
          <p:cNvSpPr txBox="1">
            <a:spLocks noChangeArrowheads="1"/>
          </p:cNvSpPr>
          <p:nvPr/>
        </p:nvSpPr>
        <p:spPr bwMode="auto">
          <a:xfrm>
            <a:off x="7308850" y="3333750"/>
            <a:ext cx="122396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left button press</a:t>
            </a:r>
          </a:p>
        </p:txBody>
      </p:sp>
      <p:sp>
        <p:nvSpPr>
          <p:cNvPr id="35848" name="Text Box 8"/>
          <p:cNvSpPr txBox="1">
            <a:spLocks noChangeArrowheads="1"/>
          </p:cNvSpPr>
          <p:nvPr/>
        </p:nvSpPr>
        <p:spPr bwMode="auto">
          <a:xfrm>
            <a:off x="7308850" y="738188"/>
            <a:ext cx="12239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[no action]</a:t>
            </a:r>
          </a:p>
        </p:txBody>
      </p:sp>
      <p:sp>
        <p:nvSpPr>
          <p:cNvPr id="35849" name="Text Box 9"/>
          <p:cNvSpPr txBox="1">
            <a:spLocks noChangeArrowheads="1"/>
          </p:cNvSpPr>
          <p:nvPr/>
        </p:nvSpPr>
        <p:spPr bwMode="auto">
          <a:xfrm>
            <a:off x="3517900" y="3502025"/>
            <a:ext cx="12239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action plan</a:t>
            </a:r>
          </a:p>
        </p:txBody>
      </p:sp>
      <p:sp>
        <p:nvSpPr>
          <p:cNvPr id="35850" name="Text Box 10"/>
          <p:cNvSpPr txBox="1">
            <a:spLocks noChangeArrowheads="1"/>
          </p:cNvSpPr>
          <p:nvPr/>
        </p:nvSpPr>
        <p:spPr bwMode="auto">
          <a:xfrm>
            <a:off x="3348038" y="5876925"/>
            <a:ext cx="15652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action initiation</a:t>
            </a:r>
          </a:p>
        </p:txBody>
      </p:sp>
      <p:sp>
        <p:nvSpPr>
          <p:cNvPr id="35851" name="Text Box 11"/>
          <p:cNvSpPr txBox="1">
            <a:spLocks noChangeArrowheads="1"/>
          </p:cNvSpPr>
          <p:nvPr/>
        </p:nvSpPr>
        <p:spPr bwMode="auto">
          <a:xfrm>
            <a:off x="5219700" y="5876925"/>
            <a:ext cx="18002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inhibition by knowledge</a:t>
            </a:r>
          </a:p>
        </p:txBody>
      </p:sp>
      <p:sp>
        <p:nvSpPr>
          <p:cNvPr id="35852" name="Text Box 12"/>
          <p:cNvSpPr txBox="1">
            <a:spLocks noChangeArrowheads="1"/>
          </p:cNvSpPr>
          <p:nvPr/>
        </p:nvSpPr>
        <p:spPr bwMode="auto">
          <a:xfrm>
            <a:off x="7456488" y="6043613"/>
            <a:ext cx="91122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action</a:t>
            </a:r>
          </a:p>
        </p:txBody>
      </p:sp>
      <p:sp>
        <p:nvSpPr>
          <p:cNvPr id="35853" name="Text Box 13"/>
          <p:cNvSpPr txBox="1">
            <a:spLocks noChangeArrowheads="1"/>
          </p:cNvSpPr>
          <p:nvPr/>
        </p:nvSpPr>
        <p:spPr bwMode="auto">
          <a:xfrm>
            <a:off x="611188" y="5876925"/>
            <a:ext cx="2255837"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a:t>task representations</a:t>
            </a:r>
          </a:p>
        </p:txBody>
      </p:sp>
      <p:sp>
        <p:nvSpPr>
          <p:cNvPr id="35854" name="Line 14"/>
          <p:cNvSpPr>
            <a:spLocks noChangeShapeType="1"/>
          </p:cNvSpPr>
          <p:nvPr/>
        </p:nvSpPr>
        <p:spPr bwMode="auto">
          <a:xfrm flipV="1">
            <a:off x="6732588" y="1341438"/>
            <a:ext cx="576262" cy="574675"/>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5855" name="Line 15"/>
          <p:cNvSpPr>
            <a:spLocks noChangeShapeType="1"/>
          </p:cNvSpPr>
          <p:nvPr/>
        </p:nvSpPr>
        <p:spPr bwMode="auto">
          <a:xfrm rot="5400000" flipV="1">
            <a:off x="7235826" y="1268412"/>
            <a:ext cx="144462" cy="144463"/>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5856" name="Line 16"/>
          <p:cNvSpPr>
            <a:spLocks noChangeShapeType="1"/>
          </p:cNvSpPr>
          <p:nvPr/>
        </p:nvSpPr>
        <p:spPr bwMode="auto">
          <a:xfrm>
            <a:off x="2700338" y="1123950"/>
            <a:ext cx="863600" cy="1588"/>
          </a:xfrm>
          <a:prstGeom prst="line">
            <a:avLst/>
          </a:prstGeom>
          <a:noFill/>
          <a:ln w="76200">
            <a:solidFill>
              <a:schemeClr val="bg1"/>
            </a:solidFill>
            <a:round/>
            <a:headEnd/>
            <a:tailEnd type="triangle" w="med" len="me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5857" name="Line 17"/>
          <p:cNvSpPr>
            <a:spLocks noChangeShapeType="1"/>
          </p:cNvSpPr>
          <p:nvPr/>
        </p:nvSpPr>
        <p:spPr bwMode="auto">
          <a:xfrm>
            <a:off x="2771775" y="3932238"/>
            <a:ext cx="863600" cy="1587"/>
          </a:xfrm>
          <a:prstGeom prst="line">
            <a:avLst/>
          </a:prstGeom>
          <a:noFill/>
          <a:ln w="76200">
            <a:solidFill>
              <a:schemeClr val="bg1"/>
            </a:solidFill>
            <a:round/>
            <a:headEnd/>
            <a:tailEnd type="triangle" w="med" len="me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5858" name="Line 18"/>
          <p:cNvSpPr>
            <a:spLocks noChangeShapeType="1"/>
          </p:cNvSpPr>
          <p:nvPr/>
        </p:nvSpPr>
        <p:spPr bwMode="auto">
          <a:xfrm>
            <a:off x="4716463" y="3932238"/>
            <a:ext cx="2519362" cy="1587"/>
          </a:xfrm>
          <a:prstGeom prst="line">
            <a:avLst/>
          </a:prstGeom>
          <a:noFill/>
          <a:ln w="76200">
            <a:solidFill>
              <a:schemeClr val="bg1"/>
            </a:solidFill>
            <a:round/>
            <a:headEnd/>
            <a:tailEnd type="triangle" w="med" len="me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5859" name="Line 19"/>
          <p:cNvSpPr>
            <a:spLocks noChangeShapeType="1"/>
          </p:cNvSpPr>
          <p:nvPr/>
        </p:nvSpPr>
        <p:spPr bwMode="auto">
          <a:xfrm>
            <a:off x="4643438" y="1125538"/>
            <a:ext cx="2519362" cy="1587"/>
          </a:xfrm>
          <a:prstGeom prst="line">
            <a:avLst/>
          </a:prstGeom>
          <a:noFill/>
          <a:ln w="76200">
            <a:solidFill>
              <a:schemeClr val="bg1"/>
            </a:solidFill>
            <a:prstDash val="sysDot"/>
            <a:round/>
            <a:headEnd/>
            <a:tailEnd type="triangle" w="med" len="med"/>
          </a:ln>
          <a:extLst>
            <a:ext uri="{909E8E84-426E-40dd-AFC4-6F175D3DCCD1}">
              <a14:hiddenFill xmlns:a14="http://schemas.microsoft.com/office/drawing/2010/main">
                <a:noFill/>
              </a14:hiddenFill>
            </a:ext>
          </a:extLst>
        </p:spPr>
        <p:txBody>
          <a:bodyPr lIns="87267" tIns="43634" rIns="87267" bIns="43634">
            <a:spAutoFit/>
          </a:bodyPr>
          <a:lstStyle/>
          <a:p>
            <a:endParaRPr lang="en-US"/>
          </a:p>
        </p:txBody>
      </p:sp>
      <p:sp>
        <p:nvSpPr>
          <p:cNvPr id="35860" name="Text Box 20"/>
          <p:cNvSpPr txBox="1">
            <a:spLocks noChangeArrowheads="1"/>
          </p:cNvSpPr>
          <p:nvPr/>
        </p:nvSpPr>
        <p:spPr bwMode="auto">
          <a:xfrm rot="-5400000">
            <a:off x="-504825" y="944563"/>
            <a:ext cx="1789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role of Agent2</a:t>
            </a:r>
          </a:p>
        </p:txBody>
      </p:sp>
      <p:sp>
        <p:nvSpPr>
          <p:cNvPr id="35861" name="Text Box 21"/>
          <p:cNvSpPr txBox="1">
            <a:spLocks noChangeArrowheads="1"/>
          </p:cNvSpPr>
          <p:nvPr/>
        </p:nvSpPr>
        <p:spPr bwMode="auto">
          <a:xfrm rot="-5400000">
            <a:off x="-504825" y="3681413"/>
            <a:ext cx="1789113"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7267" tIns="43634" rIns="87267" bIns="43634">
            <a:spAutoFit/>
          </a:bodyPr>
          <a:lstStyle>
            <a:lvl1pPr defTabSz="873125" eaLnBrk="0" hangingPunct="0">
              <a:defRPr sz="2200" i="1">
                <a:solidFill>
                  <a:schemeClr val="bg1"/>
                </a:solidFill>
                <a:latin typeface="Myriad Web" charset="0"/>
                <a:ea typeface="ＭＳ Ｐゴシック" charset="0"/>
                <a:cs typeface="Arial" charset="0"/>
              </a:defRPr>
            </a:lvl1pPr>
            <a:lvl2pPr marL="37931725" indent="-37474525" defTabSz="8731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role of Agent1</a:t>
            </a:r>
          </a:p>
        </p:txBody>
      </p:sp>
    </p:spTree>
    <p:extLst>
      <p:ext uri="{BB962C8B-B14F-4D97-AF65-F5344CB8AC3E}">
        <p14:creationId xmlns:p14="http://schemas.microsoft.com/office/powerpoint/2010/main" val="1346916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39552" y="874888"/>
            <a:ext cx="504056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second</a:t>
            </a:r>
          </a:p>
        </p:txBody>
      </p:sp>
      <p:sp>
        <p:nvSpPr>
          <p:cNvPr id="3" name="Text Box 2"/>
          <p:cNvSpPr txBox="1">
            <a:spLocks noChangeArrowheads="1"/>
          </p:cNvSpPr>
          <p:nvPr/>
        </p:nvSpPr>
        <p:spPr bwMode="auto">
          <a:xfrm>
            <a:off x="1196007" y="1628800"/>
            <a:ext cx="5608241" cy="161800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part</a:t>
            </a:r>
          </a:p>
        </p:txBody>
      </p:sp>
      <p:sp>
        <p:nvSpPr>
          <p:cNvPr id="5" name="Text Box 2"/>
          <p:cNvSpPr txBox="1">
            <a:spLocks noChangeArrowheads="1"/>
          </p:cNvSpPr>
          <p:nvPr/>
        </p:nvSpPr>
        <p:spPr bwMode="auto">
          <a:xfrm>
            <a:off x="2123728" y="2492896"/>
            <a:ext cx="640871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6600" i="0" dirty="0" smtClean="0">
                <a:solidFill>
                  <a:schemeClr val="tx1"/>
                </a:solidFill>
                <a:effectLst>
                  <a:glow rad="127000">
                    <a:schemeClr val="accent3"/>
                  </a:glow>
                </a:effectLst>
              </a:rPr>
              <a:t>a puzzle</a:t>
            </a:r>
          </a:p>
        </p:txBody>
      </p:sp>
    </p:spTree>
    <p:extLst>
      <p:ext uri="{BB962C8B-B14F-4D97-AF65-F5344CB8AC3E}">
        <p14:creationId xmlns:p14="http://schemas.microsoft.com/office/powerpoint/2010/main" val="7099726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joint action and the goal (or goals) to which it is directed?</a:t>
            </a:r>
            <a:endParaRPr lang="en-US" i="0" dirty="0"/>
          </a:p>
        </p:txBody>
      </p:sp>
    </p:spTree>
    <p:extLst>
      <p:ext uri="{BB962C8B-B14F-4D97-AF65-F5344CB8AC3E}">
        <p14:creationId xmlns:p14="http://schemas.microsoft.com/office/powerpoint/2010/main" val="21894757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joint action and the goal (or goals) to which it is directed?</a:t>
            </a:r>
            <a:endParaRPr lang="en-US" i="0" dirty="0"/>
          </a:p>
        </p:txBody>
      </p:sp>
      <p:pic>
        <p:nvPicPr>
          <p:cNvPr id="4" name="Picture 3"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6" name="Picture 5"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25334040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296030">
            <a:off x="6755122" y="1052736"/>
            <a:ext cx="648072" cy="432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joint action and the </a:t>
            </a:r>
            <a:r>
              <a:rPr lang="en-US" i="0" dirty="0" smtClean="0">
                <a:solidFill>
                  <a:schemeClr val="tx1"/>
                </a:solidFill>
              </a:rPr>
              <a:t>goal</a:t>
            </a:r>
            <a:r>
              <a:rPr lang="en-US" i="0" dirty="0" smtClean="0"/>
              <a:t> (or goals) to which it is directed?</a:t>
            </a:r>
            <a:endParaRPr lang="en-US" i="0" dirty="0"/>
          </a:p>
        </p:txBody>
      </p:sp>
      <p:pic>
        <p:nvPicPr>
          <p:cNvPr id="4" name="Picture 3"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6" name="Picture 5"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30623532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free</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1" name="TextBox 10"/>
          <p:cNvSpPr txBox="1"/>
          <p:nvPr/>
        </p:nvSpPr>
        <p:spPr>
          <a:xfrm>
            <a:off x="5580112" y="2089060"/>
            <a:ext cx="991829" cy="430887"/>
          </a:xfrm>
          <a:prstGeom prst="rect">
            <a:avLst/>
          </a:prstGeom>
          <a:noFill/>
        </p:spPr>
        <p:txBody>
          <a:bodyPr wrap="none" rtlCol="0">
            <a:spAutoFit/>
          </a:bodyPr>
          <a:lstStyle/>
          <a:p>
            <a:r>
              <a:rPr lang="en-US" i="0" dirty="0" smtClean="0"/>
              <a:t>amuse</a:t>
            </a:r>
            <a:endParaRPr lang="en-US" i="0" dirty="0"/>
          </a:p>
        </p:txBody>
      </p:sp>
      <p:sp>
        <p:nvSpPr>
          <p:cNvPr id="14" name="TextBox 13"/>
          <p:cNvSpPr txBox="1"/>
          <p:nvPr/>
        </p:nvSpPr>
        <p:spPr>
          <a:xfrm>
            <a:off x="6706137" y="2996952"/>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37040737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TextBox 9"/>
          <p:cNvSpPr txBox="1"/>
          <p:nvPr/>
        </p:nvSpPr>
        <p:spPr>
          <a:xfrm>
            <a:off x="6706137" y="2996952"/>
            <a:ext cx="962207" cy="430887"/>
          </a:xfrm>
          <a:prstGeom prst="rect">
            <a:avLst/>
          </a:prstGeom>
          <a:noFill/>
        </p:spPr>
        <p:txBody>
          <a:bodyPr wrap="none" rtlCol="0">
            <a:spAutoFit/>
          </a:bodyPr>
          <a:lstStyle/>
          <a:p>
            <a:r>
              <a:rPr lang="en-US" i="0" dirty="0" smtClean="0"/>
              <a:t>smash</a:t>
            </a:r>
            <a:endParaRPr lang="en-US" i="0" dirty="0"/>
          </a:p>
        </p:txBody>
      </p:sp>
      <p:sp>
        <p:nvSpPr>
          <p:cNvPr id="11" name="Oval 10"/>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free</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5580112" y="2089060"/>
            <a:ext cx="991829" cy="430887"/>
          </a:xfrm>
          <a:prstGeom prst="rect">
            <a:avLst/>
          </a:prstGeom>
          <a:noFill/>
        </p:spPr>
        <p:txBody>
          <a:bodyPr wrap="none" rtlCol="0">
            <a:spAutoFit/>
          </a:bodyPr>
          <a:lstStyle/>
          <a:p>
            <a:r>
              <a:rPr lang="en-US" i="0" dirty="0" smtClean="0"/>
              <a:t>amuse</a:t>
            </a:r>
            <a:endParaRPr lang="en-US" i="0" dirty="0"/>
          </a:p>
        </p:txBody>
      </p:sp>
    </p:spTree>
    <p:extLst>
      <p:ext uri="{BB962C8B-B14F-4D97-AF65-F5344CB8AC3E}">
        <p14:creationId xmlns:p14="http://schemas.microsoft.com/office/powerpoint/2010/main" val="6141656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TextBox 9"/>
          <p:cNvSpPr txBox="1"/>
          <p:nvPr/>
        </p:nvSpPr>
        <p:spPr>
          <a:xfrm>
            <a:off x="6706137" y="2996952"/>
            <a:ext cx="962207" cy="430887"/>
          </a:xfrm>
          <a:prstGeom prst="rect">
            <a:avLst/>
          </a:prstGeom>
          <a:noFill/>
        </p:spPr>
        <p:txBody>
          <a:bodyPr wrap="none" rtlCol="0">
            <a:spAutoFit/>
          </a:bodyPr>
          <a:lstStyle/>
          <a:p>
            <a:r>
              <a:rPr lang="en-US" i="0" dirty="0" smtClean="0"/>
              <a:t>smash</a:t>
            </a:r>
            <a:endParaRPr lang="en-US" i="0" dirty="0"/>
          </a:p>
        </p:txBody>
      </p:sp>
      <p:sp>
        <p:nvSpPr>
          <p:cNvPr id="11" name="Oval 10"/>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free</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5580112" y="2089060"/>
            <a:ext cx="991829" cy="430887"/>
          </a:xfrm>
          <a:prstGeom prst="rect">
            <a:avLst/>
          </a:prstGeom>
          <a:noFill/>
        </p:spPr>
        <p:txBody>
          <a:bodyPr wrap="none" rtlCol="0">
            <a:spAutoFit/>
          </a:bodyPr>
          <a:lstStyle/>
          <a:p>
            <a:r>
              <a:rPr lang="en-US" i="0" dirty="0" smtClean="0"/>
              <a:t>amuse</a:t>
            </a:r>
            <a:endParaRPr lang="en-US" i="0" dirty="0"/>
          </a:p>
        </p:txBody>
      </p:sp>
      <p:cxnSp>
        <p:nvCxnSpPr>
          <p:cNvPr id="16" name="Curved Connector 15"/>
          <p:cNvCxnSpPr>
            <a:stCxn id="17" idx="0"/>
            <a:endCxn id="6" idx="2"/>
          </p:cNvCxnSpPr>
          <p:nvPr/>
        </p:nvCxnSpPr>
        <p:spPr bwMode="auto">
          <a:xfrm rot="5400000" flipH="1" flipV="1">
            <a:off x="4608004" y="2600908"/>
            <a:ext cx="1440160" cy="2664296"/>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7" name="Rounded Rectangle 16"/>
          <p:cNvSpPr/>
          <p:nvPr/>
        </p:nvSpPr>
        <p:spPr bwMode="auto">
          <a:xfrm>
            <a:off x="2699792" y="4653136"/>
            <a:ext cx="2592288" cy="576064"/>
          </a:xfrm>
          <a:prstGeom prst="roundRect">
            <a:avLst/>
          </a:prstGeom>
          <a:solidFill>
            <a:srgbClr val="FFFFFF"/>
          </a:solidFill>
          <a:ln w="38100" cap="flat" cmpd="sng" algn="ctr">
            <a:no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a:endCxn id="3" idx="3"/>
          </p:cNvCxnSpPr>
          <p:nvPr/>
        </p:nvCxnSpPr>
        <p:spPr bwMode="auto">
          <a:xfrm rot="16200000" flipV="1">
            <a:off x="2769816" y="3427016"/>
            <a:ext cx="625392" cy="1826848"/>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757079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3" y="2613311"/>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27784" y="2457281"/>
            <a:ext cx="1872208" cy="2058314"/>
          </a:xfrm>
          <a:prstGeom prst="rect">
            <a:avLst/>
          </a:prstGeom>
        </p:spPr>
      </p:pic>
      <p:pic>
        <p:nvPicPr>
          <p:cNvPr id="20" name="Picture 19"/>
          <p:cNvPicPr>
            <a:picLocks noChangeAspect="1"/>
          </p:cNvPicPr>
          <p:nvPr/>
        </p:nvPicPr>
        <p:blipFill rotWithShape="1">
          <a:blip r:embed="rId7">
            <a:grayscl/>
            <a:extLst>
              <a:ext uri="{BEBA8EAE-BF5A-486C-A8C5-ECC9F3942E4B}">
                <a14:imgProps xmlns:a14="http://schemas.microsoft.com/office/drawing/2010/main">
                  <a14:imgLayer r:embed="rId8">
                    <a14:imgEffect>
                      <a14:backgroundRemoval t="9607" b="97380" l="6061" r="97576">
                        <a14:foregroundMark x1="63030" y1="65066" x2="91515" y2="96070"/>
                        <a14:foregroundMark x1="97576" y1="74672" x2="96364" y2="82533"/>
                        <a14:foregroundMark x1="47879" y1="72926" x2="33333" y2="81223"/>
                        <a14:foregroundMark x1="13939" y1="75983" x2="46667" y2="94323"/>
                        <a14:foregroundMark x1="21212" y1="89956" x2="12121" y2="97380"/>
                        <a14:foregroundMark x1="52121" y1="16157" x2="58788" y2="21397"/>
                        <a14:foregroundMark x1="29697" y1="26201" x2="29697" y2="26201"/>
                        <a14:foregroundMark x1="29697" y1="26201" x2="29697" y2="26201"/>
                        <a14:foregroundMark x1="30303" y1="21397" x2="30303" y2="21397"/>
                        <a14:foregroundMark x1="23636" y1="33188" x2="23636" y2="33188"/>
                        <a14:foregroundMark x1="61212" y1="19214" x2="61212" y2="19214"/>
                        <a14:foregroundMark x1="38182" y1="17467" x2="38182" y2="17467"/>
                        <a14:foregroundMark x1="45455" y1="15284" x2="45455" y2="15284"/>
                        <a14:foregroundMark x1="24242" y1="36681" x2="24242" y2="36681"/>
                        <a14:backgroundMark x1="21212" y1="28384" x2="21212" y2="28384"/>
                        <a14:backgroundMark x1="21212" y1="37555" x2="21212" y2="37555"/>
                      </a14:backgroundRemoval>
                    </a14:imgEffect>
                    <a14:imgEffect>
                      <a14:brightnessContrast bright="40000" contrast="40000"/>
                    </a14:imgEffect>
                  </a14:imgLayer>
                </a14:imgProps>
              </a:ext>
            </a:extLst>
          </a:blip>
          <a:srcRect b="23023"/>
          <a:stretch/>
        </p:blipFill>
        <p:spPr>
          <a:xfrm>
            <a:off x="179512" y="2276872"/>
            <a:ext cx="2095500" cy="2238723"/>
          </a:xfrm>
          <a:prstGeom prst="rect">
            <a:avLst/>
          </a:prstGeom>
        </p:spPr>
      </p:pic>
    </p:spTree>
    <p:extLst>
      <p:ext uri="{BB962C8B-B14F-4D97-AF65-F5344CB8AC3E}">
        <p14:creationId xmlns:p14="http://schemas.microsoft.com/office/powerpoint/2010/main" val="11065516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TextBox 9"/>
          <p:cNvSpPr txBox="1"/>
          <p:nvPr/>
        </p:nvSpPr>
        <p:spPr>
          <a:xfrm>
            <a:off x="6706137" y="2996952"/>
            <a:ext cx="962207" cy="430887"/>
          </a:xfrm>
          <a:prstGeom prst="rect">
            <a:avLst/>
          </a:prstGeom>
          <a:noFill/>
        </p:spPr>
        <p:txBody>
          <a:bodyPr wrap="none" rtlCol="0">
            <a:spAutoFit/>
          </a:bodyPr>
          <a:lstStyle/>
          <a:p>
            <a:r>
              <a:rPr lang="en-US" i="0" dirty="0" smtClean="0"/>
              <a:t>smash</a:t>
            </a:r>
            <a:endParaRPr lang="en-US" i="0" dirty="0"/>
          </a:p>
        </p:txBody>
      </p:sp>
      <p:sp>
        <p:nvSpPr>
          <p:cNvPr id="11" name="Oval 10"/>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free</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5580112" y="2089060"/>
            <a:ext cx="991829" cy="430887"/>
          </a:xfrm>
          <a:prstGeom prst="rect">
            <a:avLst/>
          </a:prstGeom>
          <a:noFill/>
        </p:spPr>
        <p:txBody>
          <a:bodyPr wrap="none" rtlCol="0">
            <a:spAutoFit/>
          </a:bodyPr>
          <a:lstStyle/>
          <a:p>
            <a:r>
              <a:rPr lang="en-US" i="0" dirty="0" smtClean="0"/>
              <a:t>amuse</a:t>
            </a:r>
            <a:endParaRPr lang="en-US" i="0" dirty="0"/>
          </a:p>
        </p:txBody>
      </p:sp>
      <p:cxnSp>
        <p:nvCxnSpPr>
          <p:cNvPr id="16" name="Curved Connector 15"/>
          <p:cNvCxnSpPr>
            <a:stCxn id="17" idx="0"/>
            <a:endCxn id="6" idx="2"/>
          </p:cNvCxnSpPr>
          <p:nvPr/>
        </p:nvCxnSpPr>
        <p:spPr bwMode="auto">
          <a:xfrm rot="5400000" flipH="1" flipV="1">
            <a:off x="4608004" y="2600908"/>
            <a:ext cx="1440160" cy="2664296"/>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7" name="Rounded Rectangle 16"/>
          <p:cNvSpPr/>
          <p:nvPr/>
        </p:nvSpPr>
        <p:spPr bwMode="auto">
          <a:xfrm>
            <a:off x="2699792" y="4653136"/>
            <a:ext cx="2592288" cy="1152128"/>
          </a:xfrm>
          <a:prstGeom prst="roundRect">
            <a:avLst>
              <a:gd name="adj" fmla="val 10966"/>
            </a:avLst>
          </a:prstGeom>
          <a:solidFill>
            <a:srgbClr val="FFFFFF"/>
          </a:solidFill>
          <a:ln w="38100" cap="flat" cmpd="sng" algn="ctr">
            <a:no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smtClean="0">
                <a:solidFill>
                  <a:schemeClr val="tx1"/>
                </a:solidFill>
              </a:rPr>
              <a:t>OR</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a:endCxn id="3" idx="3"/>
          </p:cNvCxnSpPr>
          <p:nvPr/>
        </p:nvCxnSpPr>
        <p:spPr bwMode="auto">
          <a:xfrm rot="16200000" flipV="1">
            <a:off x="2769816" y="3427016"/>
            <a:ext cx="625392" cy="1826848"/>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34875985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5"/>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5"/>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4"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agents’ activities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this type of outcome would normally be facilitated by this type of coordination.</a:t>
            </a: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5"/>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4"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a:t>
            </a:r>
            <a:r>
              <a:rPr lang="en-US" i="0" dirty="0" smtClean="0">
                <a:solidFill>
                  <a:schemeClr val="tx1">
                    <a:lumMod val="50000"/>
                    <a:lumOff val="50000"/>
                  </a:schemeClr>
                </a:solidFill>
              </a:rPr>
              <a:t>;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this type of outcome would normally be facilitated by this type of coordination.</a:t>
            </a:r>
          </a:p>
        </p:txBody>
      </p:sp>
    </p:spTree>
    <p:extLst>
      <p:ext uri="{BB962C8B-B14F-4D97-AF65-F5344CB8AC3E}">
        <p14:creationId xmlns:p14="http://schemas.microsoft.com/office/powerpoint/2010/main" val="25296035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5"/>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4"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a:t>
            </a:r>
            <a:r>
              <a:rPr lang="en-US" i="0" dirty="0" smtClean="0">
                <a:solidFill>
                  <a:schemeClr val="tx1">
                    <a:lumMod val="50000"/>
                    <a:lumOff val="50000"/>
                  </a:schemeClr>
                </a:solidFill>
              </a:rPr>
              <a:t>;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this type of outcome would normally be facilitated by this type of coordination.</a:t>
            </a:r>
          </a:p>
        </p:txBody>
      </p:sp>
      <p:sp>
        <p:nvSpPr>
          <p:cNvPr id="15" name="Text Box 2"/>
          <p:cNvSpPr txBox="1">
            <a:spLocks noChangeArrowheads="1"/>
          </p:cNvSpPr>
          <p:nvPr/>
        </p:nvSpPr>
        <p:spPr bwMode="auto">
          <a:xfrm>
            <a:off x="4840610" y="3068960"/>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2"/>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624956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alphaModFix amt="67000"/>
            <a:extLst>
              <a:ext uri="{28A0092B-C50C-407E-A947-70E740481C1C}">
                <a14:useLocalDpi xmlns:a14="http://schemas.microsoft.com/office/drawing/2010/main"/>
              </a:ext>
            </a:extLst>
          </a:blip>
          <a:srcRect/>
          <a:stretch>
            <a:fillRect/>
          </a:stretch>
        </p:blipFill>
        <p:spPr bwMode="auto">
          <a:xfrm>
            <a:off x="0" y="0"/>
            <a:ext cx="9134475" cy="6858000"/>
          </a:xfrm>
          <a:prstGeom prst="rect">
            <a:avLst/>
          </a:prstGeom>
          <a:noFill/>
          <a:ln w="9525">
            <a:noFill/>
            <a:round/>
            <a:headEnd/>
            <a:tailEnd/>
          </a:ln>
          <a:effectLst/>
        </p:spPr>
      </p:pic>
      <p:pic>
        <p:nvPicPr>
          <p:cNvPr id="3" name="Picture 2"/>
          <p:cNvPicPr>
            <a:picLocks noChangeAspect="1"/>
          </p:cNvPicPr>
          <p:nvPr/>
        </p:nvPicPr>
        <p:blipFill rotWithShape="1">
          <a:blip r:embed="rId4" cstate="screen">
            <a:grayscl/>
            <a:extLst>
              <a:ext uri="{BEBA8EAE-BF5A-486C-A8C5-ECC9F3942E4B}">
                <a14:imgProps xmlns:a14="http://schemas.microsoft.com/office/drawing/2010/main">
                  <a14:imgLayer r:embed="rId5">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3" y="2613311"/>
            <a:ext cx="1651000" cy="1902284"/>
          </a:xfrm>
          <a:prstGeom prst="rect">
            <a:avLst/>
          </a:prstGeom>
        </p:spPr>
      </p:pic>
      <p:pic>
        <p:nvPicPr>
          <p:cNvPr id="4" name="Picture 3"/>
          <p:cNvPicPr>
            <a:picLocks noChangeAspect="1"/>
          </p:cNvPicPr>
          <p:nvPr/>
        </p:nvPicPr>
        <p:blipFill rotWithShape="1">
          <a:blip r:embed="rId6">
            <a:grayscl/>
            <a:extLst>
              <a:ext uri="{BEBA8EAE-BF5A-486C-A8C5-ECC9F3942E4B}">
                <a14:imgProps xmlns:a14="http://schemas.microsoft.com/office/drawing/2010/main">
                  <a14:imgLayer r:embed="rId7">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27784" y="2457281"/>
            <a:ext cx="1872208" cy="2058314"/>
          </a:xfrm>
          <a:prstGeom prst="rect">
            <a:avLst/>
          </a:prstGeom>
        </p:spPr>
      </p:pic>
      <p:pic>
        <p:nvPicPr>
          <p:cNvPr id="5" name="Picture 4" descr="tomasello_cutout.gif"/>
          <p:cNvPicPr>
            <a:picLocks noChangeAspect="1"/>
          </p:cNvPicPr>
          <p:nvPr/>
        </p:nvPicPr>
        <p:blipFill>
          <a:blip r:embed="rId8" cstate="screen">
            <a:extLst>
              <a:ext uri="{BEBA8EAE-BF5A-486C-A8C5-ECC9F3942E4B}">
                <a14:imgProps xmlns:a14="http://schemas.microsoft.com/office/drawing/2010/main">
                  <a14:imgLayer r:embed="rId9">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312706" y="197346"/>
            <a:ext cx="1840634" cy="2088232"/>
          </a:xfrm>
          <a:prstGeom prst="rect">
            <a:avLst/>
          </a:prstGeom>
        </p:spPr>
      </p:pic>
      <p:pic>
        <p:nvPicPr>
          <p:cNvPr id="6" name="Picture 5"/>
          <p:cNvPicPr>
            <a:picLocks noChangeAspect="1"/>
          </p:cNvPicPr>
          <p:nvPr/>
        </p:nvPicPr>
        <p:blipFill rotWithShape="1">
          <a:blip r:embed="rId10">
            <a:extLst>
              <a:ext uri="{BEBA8EAE-BF5A-486C-A8C5-ECC9F3942E4B}">
                <a14:imgProps xmlns:a14="http://schemas.microsoft.com/office/drawing/2010/main">
                  <a14:imgLayer r:embed="rId11">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156176" y="202142"/>
            <a:ext cx="1944216" cy="1866428"/>
          </a:xfrm>
          <a:prstGeom prst="rect">
            <a:avLst/>
          </a:prstGeom>
        </p:spPr>
      </p:pic>
      <p:sp>
        <p:nvSpPr>
          <p:cNvPr id="7" name="Rectangle 6"/>
          <p:cNvSpPr/>
          <p:nvPr/>
        </p:nvSpPr>
        <p:spPr>
          <a:xfrm>
            <a:off x="467544" y="4336647"/>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9" name="Picture 8" descr="moll.jpg"/>
          <p:cNvPicPr>
            <a:picLocks noChangeAspect="1"/>
          </p:cNvPicPr>
          <p:nvPr/>
        </p:nvPicPr>
        <p:blipFill rotWithShape="1">
          <a:blip r:embed="rId12">
            <a:grayscl/>
            <a:extLst>
              <a:ext uri="{BEBA8EAE-BF5A-486C-A8C5-ECC9F3942E4B}">
                <a14:imgProps xmlns:a14="http://schemas.microsoft.com/office/drawing/2010/main">
                  <a14:imgLayer r:embed="rId13">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851920" y="203736"/>
            <a:ext cx="1920001" cy="1832063"/>
          </a:xfrm>
          <a:prstGeom prst="rect">
            <a:avLst/>
          </a:prstGeom>
        </p:spPr>
      </p:pic>
      <p:sp>
        <p:nvSpPr>
          <p:cNvPr id="10" name="Text Box 5"/>
          <p:cNvSpPr txBox="1">
            <a:spLocks noChangeArrowheads="1"/>
          </p:cNvSpPr>
          <p:nvPr/>
        </p:nvSpPr>
        <p:spPr bwMode="auto">
          <a:xfrm>
            <a:off x="4139952" y="1859920"/>
            <a:ext cx="4896544" cy="1785104"/>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a:t>
            </a:r>
            <a:r>
              <a:rPr lang="en-GB" i="0" dirty="0" smtClean="0">
                <a:effectLst>
                  <a:glow rad="101600">
                    <a:schemeClr val="tx1">
                      <a:alpha val="75000"/>
                    </a:schemeClr>
                  </a:glow>
                </a:effectLst>
                <a:latin typeface="Myriad Web"/>
                <a:cs typeface="Arial" charset="0"/>
              </a:rPr>
              <a:t>participation </a:t>
            </a:r>
            <a:r>
              <a:rPr lang="en-GB" i="0" dirty="0">
                <a:effectLst>
                  <a:glow rad="101600">
                    <a:schemeClr val="tx1">
                      <a:alpha val="75000"/>
                    </a:schemeClr>
                  </a:glow>
                </a:effectLst>
                <a:latin typeface="Myriad Web"/>
                <a:cs typeface="Arial" charset="0"/>
              </a:rPr>
              <a:t>in </a:t>
            </a:r>
            <a:r>
              <a:rPr lang="en-GB" i="0" dirty="0" smtClean="0">
                <a:effectLst>
                  <a:glow rad="101600">
                    <a:schemeClr val="tx1">
                      <a:alpha val="75000"/>
                    </a:schemeClr>
                  </a:glow>
                </a:effectLst>
                <a:latin typeface="Myriad Web"/>
                <a:cs typeface="Arial" charset="0"/>
              </a:rPr>
              <a:t>cooperative, cultural interactions ... leads </a:t>
            </a:r>
            <a:r>
              <a:rPr lang="en-GB" i="0" dirty="0">
                <a:effectLst>
                  <a:glow rad="101600">
                    <a:schemeClr val="tx1">
                      <a:alpha val="75000"/>
                    </a:schemeClr>
                  </a:glow>
                </a:effectLst>
                <a:latin typeface="Myriad Web"/>
                <a:cs typeface="Arial" charset="0"/>
              </a:rPr>
              <a:t>children to construct uniquely powerful forms of cognitive representation</a:t>
            </a:r>
            <a:r>
              <a:rPr lang="en-GB" i="0" dirty="0" smtClean="0">
                <a:effectLst>
                  <a:glow rad="101600">
                    <a:schemeClr val="tx1">
                      <a:alpha val="75000"/>
                    </a:schemeClr>
                  </a:glow>
                </a:effectLst>
                <a:latin typeface="Myriad Web"/>
                <a:cs typeface="Arial" charset="0"/>
              </a:rPr>
              <a:t>.”</a:t>
            </a:r>
          </a:p>
          <a:p>
            <a:pPr algn="r">
              <a:spcBef>
                <a:spcPts val="0"/>
              </a:spcBef>
              <a:spcAft>
                <a:spcPts val="0"/>
              </a:spcAft>
              <a:defRPr/>
            </a:pPr>
            <a:r>
              <a:rPr lang="en-GB" i="0" dirty="0" smtClean="0">
                <a:effectLst>
                  <a:glow rad="101600">
                    <a:schemeClr val="tx1">
                      <a:alpha val="75000"/>
                    </a:schemeClr>
                  </a:glow>
                </a:effectLst>
                <a:latin typeface="Myriad Web"/>
                <a:cs typeface="Arial" charset="0"/>
              </a:rPr>
              <a:t>(</a:t>
            </a:r>
            <a:r>
              <a:rPr lang="en-GB" i="0" dirty="0">
                <a:effectLst>
                  <a:glow rad="101600">
                    <a:schemeClr val="tx1">
                      <a:alpha val="75000"/>
                    </a:schemeClr>
                  </a:glow>
                </a:effectLst>
                <a:latin typeface="Myriad Web"/>
                <a:cs typeface="Arial" charset="0"/>
              </a:rPr>
              <a:t>Moll &amp; Tomasello </a:t>
            </a:r>
            <a:r>
              <a:rPr lang="en-GB" i="0" dirty="0" smtClean="0">
                <a:effectLst>
                  <a:glow rad="101600">
                    <a:schemeClr val="tx1">
                      <a:alpha val="75000"/>
                    </a:schemeClr>
                  </a:glow>
                </a:effectLst>
                <a:latin typeface="Myriad Web"/>
                <a:cs typeface="Arial" charset="0"/>
              </a:rPr>
              <a:t>2007)</a:t>
            </a:r>
            <a:endParaRPr lang="en-GB" i="0" dirty="0">
              <a:effectLst>
                <a:glow rad="101600">
                  <a:schemeClr val="tx1">
                    <a:alpha val="75000"/>
                  </a:schemeClr>
                </a:glow>
              </a:effectLst>
              <a:latin typeface="Myriad Web"/>
              <a:cs typeface="Arial" charset="0"/>
            </a:endParaRPr>
          </a:p>
        </p:txBody>
      </p:sp>
      <p:pic>
        <p:nvPicPr>
          <p:cNvPr id="11" name="Picture 10"/>
          <p:cNvPicPr>
            <a:picLocks noChangeAspect="1"/>
          </p:cNvPicPr>
          <p:nvPr/>
        </p:nvPicPr>
        <p:blipFill rotWithShape="1">
          <a:blip r:embed="rId14" cstate="print">
            <a:grayscl/>
            <a:extLst>
              <a:ext uri="{BEBA8EAE-BF5A-486C-A8C5-ECC9F3942E4B}">
                <a14:imgProps xmlns:a14="http://schemas.microsoft.com/office/drawing/2010/main">
                  <a14:imgLayer r:embed="rId15">
                    <a14:imgEffect>
                      <a14:backgroundRemoval t="9350" b="98374" l="2823" r="94355">
                        <a14:foregroundMark x1="2823" y1="79675" x2="92742" y2="93089"/>
                        <a14:foregroundMark x1="46371" y1="19106" x2="46371" y2="19106"/>
                        <a14:foregroundMark x1="52016" y1="19106" x2="68952" y2="35366"/>
                        <a14:foregroundMark x1="41935" y1="19512" x2="31048" y2="36585"/>
                        <a14:foregroundMark x1="30645" y1="39431" x2="33468" y2="48374"/>
                        <a14:foregroundMark x1="29032" y1="86992" x2="57258" y2="91057"/>
                        <a14:foregroundMark x1="4839" y1="98374" x2="94355" y2="97967"/>
                        <a14:foregroundMark x1="33871" y1="69512" x2="40726" y2="83740"/>
                        <a14:foregroundMark x1="57661" y1="94309" x2="57661" y2="95528"/>
                        <a14:foregroundMark x1="46774" y1="14228" x2="39113" y2="17480"/>
                        <a14:foregroundMark x1="37097" y1="17886" x2="34274" y2="21138"/>
                        <a14:foregroundMark x1="32258" y1="22764" x2="31855" y2="25610"/>
                        <a14:foregroundMark x1="30242" y1="28455" x2="30242" y2="32520"/>
                        <a14:foregroundMark x1="29032" y1="30894" x2="37903" y2="30894"/>
                        <a14:foregroundMark x1="47984" y1="12602" x2="48387" y2="22764"/>
                        <a14:foregroundMark x1="46774" y1="12602" x2="47177" y2="17073"/>
                        <a14:foregroundMark x1="39113" y1="15854" x2="45968" y2="17480"/>
                        <a14:backgroundMark x1="83871" y1="41057" x2="77016" y2="71545"/>
                        <a14:backgroundMark x1="89919" y1="67073" x2="80645" y2="76829"/>
                        <a14:backgroundMark x1="92339" y1="84146" x2="92339" y2="84146"/>
                      </a14:backgroundRemoval>
                    </a14:imgEffect>
                    <a14:imgEffect>
                      <a14:brightnessContrast bright="20000" contrast="20000"/>
                    </a14:imgEffect>
                  </a14:imgLayer>
                </a14:imgProps>
              </a:ext>
              <a:ext uri="{28A0092B-C50C-407E-A947-70E740481C1C}">
                <a14:useLocalDpi xmlns:a14="http://schemas.microsoft.com/office/drawing/2010/main"/>
              </a:ext>
            </a:extLst>
          </a:blip>
          <a:srcRect b="8220"/>
          <a:stretch/>
        </p:blipFill>
        <p:spPr>
          <a:xfrm>
            <a:off x="6156176" y="3373247"/>
            <a:ext cx="2592288" cy="2360009"/>
          </a:xfrm>
          <a:prstGeom prst="rect">
            <a:avLst/>
          </a:prstGeom>
        </p:spPr>
      </p:pic>
      <p:pic>
        <p:nvPicPr>
          <p:cNvPr id="12" name="Picture 11"/>
          <p:cNvPicPr>
            <a:picLocks noChangeAspect="1"/>
          </p:cNvPicPr>
          <p:nvPr/>
        </p:nvPicPr>
        <p:blipFill rotWithShape="1">
          <a:blip r:embed="rId16" cstate="print">
            <a:grayscl/>
            <a:extLst>
              <a:ext uri="{BEBA8EAE-BF5A-486C-A8C5-ECC9F3942E4B}">
                <a14:imgProps xmlns:a14="http://schemas.microsoft.com/office/drawing/2010/main">
                  <a14:imgLayer r:embed="rId17">
                    <a14:imgEffect>
                      <a14:backgroundRemoval t="5000" b="97000" l="10000" r="98667">
                        <a14:foregroundMark x1="65333" y1="16000" x2="86000" y2="48000"/>
                        <a14:foregroundMark x1="61333" y1="5000" x2="72667" y2="15000"/>
                        <a14:foregroundMark x1="83333" y1="95000" x2="92667" y2="97000"/>
                        <a14:foregroundMark x1="98667" y1="95000" x2="98667" y2="95000"/>
                        <a14:backgroundMark x1="45333" y1="11000" x2="45333" y2="11000"/>
                        <a14:backgroundMark x1="51333" y1="1000" x2="51333" y2="1000"/>
                        <a14:backgroundMark x1="36667" y1="35000" x2="36667" y2="35000"/>
                        <a14:backgroundMark x1="37333" y1="28000" x2="37333" y2="28000"/>
                        <a14:backgroundMark x1="53333" y1="1000" x2="53333" y2="1000"/>
                        <a14:backgroundMark x1="46667" y1="7000" x2="46667" y2="7000"/>
                        <a14:backgroundMark x1="47333" y1="95000" x2="47333" y2="95000"/>
                        <a14:backgroundMark x1="50667" y1="94000" x2="50667" y2="94000"/>
                        <a14:backgroundMark x1="54667" y1="90000" x2="54667" y2="90000"/>
                        <a14:backgroundMark x1="39333" y1="67000" x2="39333" y2="67000"/>
                        <a14:backgroundMark x1="35333" y1="53000" x2="35333" y2="53000"/>
                        <a14:backgroundMark x1="38000" y1="31000" x2="38000" y2="31000"/>
                        <a14:backgroundMark x1="54667" y1="0" x2="54667" y2="0"/>
                      </a14:backgroundRemoval>
                    </a14:imgEffect>
                    <a14:imgEffect>
                      <a14:brightnessContrast bright="35000" contrast="20000"/>
                    </a14:imgEffect>
                  </a14:imgLayer>
                </a14:imgProps>
              </a:ext>
              <a:ext uri="{28A0092B-C50C-407E-A947-70E740481C1C}">
                <a14:useLocalDpi xmlns:a14="http://schemas.microsoft.com/office/drawing/2010/main"/>
              </a:ext>
            </a:extLst>
          </a:blip>
          <a:srcRect l="30699" t="2860"/>
          <a:stretch/>
        </p:blipFill>
        <p:spPr>
          <a:xfrm>
            <a:off x="5087749" y="3893266"/>
            <a:ext cx="1969028" cy="1839989"/>
          </a:xfrm>
          <a:prstGeom prst="rect">
            <a:avLst/>
          </a:prstGeom>
        </p:spPr>
      </p:pic>
      <p:sp>
        <p:nvSpPr>
          <p:cNvPr id="13" name="Text Box 5"/>
          <p:cNvSpPr txBox="1">
            <a:spLocks noChangeArrowheads="1"/>
          </p:cNvSpPr>
          <p:nvPr/>
        </p:nvSpPr>
        <p:spPr bwMode="auto">
          <a:xfrm>
            <a:off x="3779912" y="5517232"/>
            <a:ext cx="5149080" cy="1107996"/>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“human cognitive abilities ... [are] built upon social interaction” </a:t>
            </a:r>
          </a:p>
          <a:p>
            <a:pPr algn="r">
              <a:spcBef>
                <a:spcPts val="0"/>
              </a:spcBef>
              <a:spcAft>
                <a:spcPts val="0"/>
              </a:spcAft>
              <a:defRPr/>
            </a:pPr>
            <a:r>
              <a:rPr lang="en-GB" i="0" dirty="0" smtClean="0">
                <a:effectLst>
                  <a:glow rad="101600">
                    <a:schemeClr val="tx1">
                      <a:alpha val="75000"/>
                    </a:schemeClr>
                  </a:glow>
                </a:effectLst>
                <a:latin typeface="Myriad Web"/>
                <a:cs typeface="Arial" charset="0"/>
              </a:rPr>
              <a:t>(Sinigaglia and Sparaci 2008)</a:t>
            </a:r>
            <a:endParaRPr lang="en-GB" i="0" dirty="0">
              <a:effectLst>
                <a:glow rad="101600">
                  <a:schemeClr val="tx1">
                    <a:alpha val="75000"/>
                  </a:schemeClr>
                </a:glow>
              </a:effectLst>
              <a:latin typeface="Myriad Web"/>
              <a:cs typeface="Arial" charset="0"/>
            </a:endParaRPr>
          </a:p>
        </p:txBody>
      </p:sp>
    </p:spTree>
    <p:extLst>
      <p:ext uri="{BB962C8B-B14F-4D97-AF65-F5344CB8AC3E}">
        <p14:creationId xmlns:p14="http://schemas.microsoft.com/office/powerpoint/2010/main" val="18536405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alphaModFix amt="67000"/>
            <a:extLst>
              <a:ext uri="{28A0092B-C50C-407E-A947-70E740481C1C}">
                <a14:useLocalDpi xmlns:a14="http://schemas.microsoft.com/office/drawing/2010/main"/>
              </a:ext>
            </a:extLst>
          </a:blip>
          <a:srcRect/>
          <a:stretch>
            <a:fillRect/>
          </a:stretch>
        </p:blipFill>
        <p:spPr bwMode="auto">
          <a:xfrm>
            <a:off x="0" y="0"/>
            <a:ext cx="9134475" cy="6858000"/>
          </a:xfrm>
          <a:prstGeom prst="rect">
            <a:avLst/>
          </a:prstGeom>
          <a:noFill/>
          <a:ln w="9525">
            <a:noFill/>
            <a:round/>
            <a:headEnd/>
            <a:tailEnd/>
          </a:ln>
          <a:effectLst/>
        </p:spPr>
      </p:pic>
      <p:sp>
        <p:nvSpPr>
          <p:cNvPr id="10" name="Text Box 5"/>
          <p:cNvSpPr txBox="1">
            <a:spLocks noChangeArrowheads="1"/>
          </p:cNvSpPr>
          <p:nvPr/>
        </p:nvSpPr>
        <p:spPr bwMode="auto">
          <a:xfrm>
            <a:off x="611560" y="1412776"/>
            <a:ext cx="4896544" cy="1785104"/>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a:t>
            </a:r>
            <a:r>
              <a:rPr lang="en-GB" i="0" dirty="0" smtClean="0">
                <a:effectLst>
                  <a:glow rad="101600">
                    <a:schemeClr val="tx1">
                      <a:alpha val="75000"/>
                    </a:schemeClr>
                  </a:glow>
                </a:effectLst>
                <a:latin typeface="Myriad Web"/>
                <a:cs typeface="Arial" charset="0"/>
              </a:rPr>
              <a:t>... the crucial role played by the motor system in providing the building blocks upon which more sophisticated social cognitive abilities can be built.</a:t>
            </a:r>
            <a:r>
              <a:rPr lang="en-GB" i="0" dirty="0" smtClean="0">
                <a:effectLst>
                  <a:glow rad="101600">
                    <a:schemeClr val="tx1">
                      <a:alpha val="75000"/>
                    </a:schemeClr>
                  </a:glow>
                </a:effectLst>
                <a:latin typeface="Myriad Web"/>
                <a:cs typeface="Arial" charset="0"/>
              </a:rPr>
              <a:t>”</a:t>
            </a:r>
          </a:p>
          <a:p>
            <a:pPr algn="r">
              <a:spcBef>
                <a:spcPts val="0"/>
              </a:spcBef>
              <a:spcAft>
                <a:spcPts val="0"/>
              </a:spcAft>
              <a:defRPr/>
            </a:pPr>
            <a:r>
              <a:rPr lang="en-GB" i="0" dirty="0" smtClean="0">
                <a:effectLst>
                  <a:glow rad="101600">
                    <a:schemeClr val="tx1">
                      <a:alpha val="75000"/>
                    </a:schemeClr>
                  </a:glow>
                </a:effectLst>
                <a:latin typeface="Myriad Web"/>
                <a:cs typeface="Arial" charset="0"/>
              </a:rPr>
              <a:t>(</a:t>
            </a:r>
            <a:r>
              <a:rPr lang="en-GB" i="0" dirty="0" err="1" smtClean="0">
                <a:effectLst>
                  <a:glow rad="101600">
                    <a:schemeClr val="tx1">
                      <a:alpha val="75000"/>
                    </a:schemeClr>
                  </a:glow>
                </a:effectLst>
                <a:latin typeface="Myriad Web"/>
                <a:cs typeface="Arial" charset="0"/>
              </a:rPr>
              <a:t>Gallese</a:t>
            </a:r>
            <a:r>
              <a:rPr lang="en-GB" i="0" dirty="0" smtClean="0">
                <a:effectLst>
                  <a:glow rad="101600">
                    <a:schemeClr val="tx1">
                      <a:alpha val="75000"/>
                    </a:schemeClr>
                  </a:glow>
                </a:effectLst>
                <a:latin typeface="Myriad Web"/>
                <a:cs typeface="Arial" charset="0"/>
              </a:rPr>
              <a:t> et al 2009)</a:t>
            </a:r>
            <a:endParaRPr lang="en-GB" i="0" dirty="0">
              <a:effectLst>
                <a:glow rad="101600">
                  <a:schemeClr val="tx1">
                    <a:alpha val="75000"/>
                  </a:schemeClr>
                </a:glow>
              </a:effectLst>
              <a:latin typeface="Myriad Web"/>
              <a:cs typeface="Arial" charset="0"/>
            </a:endParaRPr>
          </a:p>
        </p:txBody>
      </p:sp>
    </p:spTree>
    <p:extLst>
      <p:ext uri="{BB962C8B-B14F-4D97-AF65-F5344CB8AC3E}">
        <p14:creationId xmlns:p14="http://schemas.microsoft.com/office/powerpoint/2010/main" val="41318652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4" name="TextBox 3"/>
          <p:cNvSpPr txBox="1"/>
          <p:nvPr/>
        </p:nvSpPr>
        <p:spPr>
          <a:xfrm>
            <a:off x="685800" y="838200"/>
            <a:ext cx="3733800" cy="1587614"/>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p:txBody>
      </p:sp>
    </p:spTree>
    <p:extLst>
      <p:ext uri="{BB962C8B-B14F-4D97-AF65-F5344CB8AC3E}">
        <p14:creationId xmlns:p14="http://schemas.microsoft.com/office/powerpoint/2010/main" val="11638965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4" name="TextBox 3"/>
          <p:cNvSpPr txBox="1"/>
          <p:nvPr/>
        </p:nvSpPr>
        <p:spPr>
          <a:xfrm>
            <a:off x="685800" y="838200"/>
            <a:ext cx="3733800" cy="3901067"/>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a:p>
            <a:pPr>
              <a:spcAft>
                <a:spcPts val="1100"/>
              </a:spcAft>
            </a:pPr>
            <a:r>
              <a:rPr lang="en-US" i="0" dirty="0" smtClean="0">
                <a:effectLst>
                  <a:outerShdw blurRad="50800" dist="38100" dir="2700000">
                    <a:srgbClr val="000000">
                      <a:alpha val="43000"/>
                    </a:srgbClr>
                  </a:outerShdw>
                </a:effectLst>
              </a:rPr>
              <a:t>‘Left Leg and Right Leg between them supported the table’ </a:t>
            </a:r>
          </a:p>
          <a:p>
            <a:pPr>
              <a:spcAft>
                <a:spcPts val="1100"/>
              </a:spcAft>
            </a:pPr>
            <a:r>
              <a:rPr lang="en-US" i="0" dirty="0" smtClean="0">
                <a:effectLst>
                  <a:outerShdw blurRad="50800" dist="38100" dir="2700000">
                    <a:srgbClr val="000000">
                      <a:alpha val="43000"/>
                    </a:srgbClr>
                  </a:outerShdw>
                </a:effectLst>
              </a:rPr>
              <a:t>‘Ayesha and Beatrice between them lifted the table intentionally’</a:t>
            </a:r>
          </a:p>
        </p:txBody>
      </p:sp>
    </p:spTree>
    <p:extLst>
      <p:ext uri="{BB962C8B-B14F-4D97-AF65-F5344CB8AC3E}">
        <p14:creationId xmlns:p14="http://schemas.microsoft.com/office/powerpoint/2010/main" val="36755066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C_AA_3058.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2002"/>
            <a:ext cx="9144000" cy="6919538"/>
          </a:xfrm>
          <a:prstGeom prst="rect">
            <a:avLst/>
          </a:prstGeom>
        </p:spPr>
      </p:pic>
      <p:sp>
        <p:nvSpPr>
          <p:cNvPr id="14" name="Text Box 2"/>
          <p:cNvSpPr txBox="1">
            <a:spLocks noChangeArrowheads="1"/>
          </p:cNvSpPr>
          <p:nvPr/>
        </p:nvSpPr>
        <p:spPr bwMode="auto">
          <a:xfrm>
            <a:off x="1196007" y="2132856"/>
            <a:ext cx="5608241" cy="161800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part</a:t>
            </a:r>
          </a:p>
        </p:txBody>
      </p:sp>
      <p:sp>
        <p:nvSpPr>
          <p:cNvPr id="13" name="Text Box 2"/>
          <p:cNvSpPr txBox="1">
            <a:spLocks noChangeArrowheads="1"/>
          </p:cNvSpPr>
          <p:nvPr/>
        </p:nvSpPr>
        <p:spPr bwMode="auto">
          <a:xfrm>
            <a:off x="611560" y="1018904"/>
            <a:ext cx="2880692"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a:t>
            </a:r>
          </a:p>
        </p:txBody>
      </p:sp>
      <p:sp>
        <p:nvSpPr>
          <p:cNvPr id="2" name="TextBox 1"/>
          <p:cNvSpPr txBox="1"/>
          <p:nvPr/>
        </p:nvSpPr>
        <p:spPr>
          <a:xfrm>
            <a:off x="952530" y="1667013"/>
            <a:ext cx="184666" cy="430887"/>
          </a:xfrm>
          <a:prstGeom prst="rect">
            <a:avLst/>
          </a:prstGeom>
          <a:noFill/>
        </p:spPr>
        <p:txBody>
          <a:bodyPr wrap="none" rtlCol="0">
            <a:spAutoFit/>
          </a:bodyPr>
          <a:lstStyle/>
          <a:p>
            <a:endParaRPr lang="en-US" dirty="0"/>
          </a:p>
        </p:txBody>
      </p:sp>
      <p:sp>
        <p:nvSpPr>
          <p:cNvPr id="6" name="Text Box 2"/>
          <p:cNvSpPr txBox="1">
            <a:spLocks noChangeArrowheads="1"/>
          </p:cNvSpPr>
          <p:nvPr/>
        </p:nvSpPr>
        <p:spPr bwMode="auto">
          <a:xfrm>
            <a:off x="1691680" y="1886775"/>
            <a:ext cx="640871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6600" i="0" dirty="0" smtClean="0">
                <a:solidFill>
                  <a:schemeClr val="tx1"/>
                </a:solidFill>
                <a:effectLst>
                  <a:glow rad="127000">
                    <a:schemeClr val="accent3"/>
                  </a:glow>
                </a:effectLst>
              </a:rPr>
              <a:t>shared intention</a:t>
            </a:r>
          </a:p>
        </p:txBody>
      </p:sp>
    </p:spTree>
    <p:extLst>
      <p:ext uri="{BB962C8B-B14F-4D97-AF65-F5344CB8AC3E}">
        <p14:creationId xmlns:p14="http://schemas.microsoft.com/office/powerpoint/2010/main" val="15636594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5" name="Notched Right Arrow 4"/>
          <p:cNvSpPr/>
          <p:nvPr/>
        </p:nvSpPr>
        <p:spPr bwMode="auto">
          <a:xfrm>
            <a:off x="163348" y="3407545"/>
            <a:ext cx="609600" cy="381000"/>
          </a:xfrm>
          <a:prstGeom prst="notchedRightArrow">
            <a:avLst>
              <a:gd name="adj1" fmla="val 50000"/>
              <a:gd name="adj2" fmla="val 7586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TextBox 5"/>
          <p:cNvSpPr txBox="1"/>
          <p:nvPr/>
        </p:nvSpPr>
        <p:spPr>
          <a:xfrm>
            <a:off x="685800" y="838200"/>
            <a:ext cx="3733800" cy="3901067"/>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a:p>
            <a:pPr>
              <a:spcAft>
                <a:spcPts val="1100"/>
              </a:spcAft>
            </a:pPr>
            <a:r>
              <a:rPr lang="en-US" i="0" dirty="0" smtClean="0">
                <a:effectLst>
                  <a:outerShdw blurRad="50800" dist="38100" dir="2700000">
                    <a:srgbClr val="000000">
                      <a:alpha val="43000"/>
                    </a:srgbClr>
                  </a:outerShdw>
                </a:effectLst>
              </a:rPr>
              <a:t>‘Left Leg and Right Leg between them supported the table’ </a:t>
            </a:r>
          </a:p>
          <a:p>
            <a:pPr>
              <a:spcAft>
                <a:spcPts val="1100"/>
              </a:spcAft>
            </a:pPr>
            <a:r>
              <a:rPr lang="en-US" i="0" dirty="0" smtClean="0">
                <a:effectLst>
                  <a:outerShdw blurRad="50800" dist="38100" dir="2700000">
                    <a:srgbClr val="000000">
                      <a:alpha val="43000"/>
                    </a:srgbClr>
                  </a:outerShdw>
                </a:effectLst>
              </a:rPr>
              <a:t>‘Ayesha and Beatrice between them lifted the table intentionally’</a:t>
            </a:r>
          </a:p>
        </p:txBody>
      </p:sp>
    </p:spTree>
    <p:extLst>
      <p:ext uri="{BB962C8B-B14F-4D97-AF65-F5344CB8AC3E}">
        <p14:creationId xmlns:p14="http://schemas.microsoft.com/office/powerpoint/2010/main" val="52624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C_AA_0666cutout.JPG"/>
          <p:cNvPicPr>
            <a:picLocks noChangeAspect="1"/>
          </p:cNvPicPr>
          <p:nvPr/>
        </p:nvPicPr>
        <p:blipFill rotWithShape="1">
          <a:blip r:embed="rId3" cstate="screen">
            <a:grayscl/>
            <a:extLst>
              <a:ext uri="{BEBA8EAE-BF5A-486C-A8C5-ECC9F3942E4B}">
                <a14:imgProps xmlns:a14="http://schemas.microsoft.com/office/drawing/2010/main">
                  <a14:imgLayer r:embed="rId4">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144016" y="0"/>
            <a:ext cx="4157697" cy="6858000"/>
          </a:xfrm>
          <a:prstGeom prst="rect">
            <a:avLst/>
          </a:prstGeom>
        </p:spPr>
      </p:pic>
      <p:sp>
        <p:nvSpPr>
          <p:cNvPr id="4" name="Text Box 2"/>
          <p:cNvSpPr txBox="1">
            <a:spLocks noChangeArrowheads="1"/>
          </p:cNvSpPr>
          <p:nvPr/>
        </p:nvSpPr>
        <p:spPr bwMode="auto">
          <a:xfrm>
            <a:off x="1691680" y="2924944"/>
            <a:ext cx="6912768" cy="161800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application</a:t>
            </a:r>
          </a:p>
        </p:txBody>
      </p:sp>
    </p:spTree>
    <p:extLst>
      <p:ext uri="{BB962C8B-B14F-4D97-AF65-F5344CB8AC3E}">
        <p14:creationId xmlns:p14="http://schemas.microsoft.com/office/powerpoint/2010/main" val="16946988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4"/>
            <a:ext cx="2808312" cy="2110455"/>
          </a:xfrm>
          <a:prstGeom prst="rect">
            <a:avLst/>
          </a:prstGeom>
        </p:spPr>
      </p:pic>
      <p:pic>
        <p:nvPicPr>
          <p:cNvPr id="3" name="Picture 2"/>
          <p:cNvPicPr>
            <a:picLocks noChangeAspect="1"/>
          </p:cNvPicPr>
          <p:nvPr/>
        </p:nvPicPr>
        <p:blipFill>
          <a:blip r:embed="rId4"/>
          <a:stretch>
            <a:fillRect/>
          </a:stretch>
        </p:blipFill>
        <p:spPr>
          <a:xfrm>
            <a:off x="4067944" y="764704"/>
            <a:ext cx="2941489" cy="2088232"/>
          </a:xfrm>
          <a:prstGeom prst="rect">
            <a:avLst/>
          </a:prstGeom>
        </p:spPr>
      </p:pic>
      <p:sp>
        <p:nvSpPr>
          <p:cNvPr id="4" name="TextBox 3"/>
          <p:cNvSpPr txBox="1"/>
          <p:nvPr/>
        </p:nvSpPr>
        <p:spPr>
          <a:xfrm>
            <a:off x="4644008" y="2852936"/>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0"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989680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88"/>
            <a:ext cx="38862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39707011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38"/>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328747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38"/>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2946224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4"/>
            <a:ext cx="2808312" cy="2110455"/>
          </a:xfrm>
          <a:prstGeom prst="rect">
            <a:avLst/>
          </a:prstGeom>
        </p:spPr>
      </p:pic>
      <p:pic>
        <p:nvPicPr>
          <p:cNvPr id="3" name="Picture 2"/>
          <p:cNvPicPr>
            <a:picLocks noChangeAspect="1"/>
          </p:cNvPicPr>
          <p:nvPr/>
        </p:nvPicPr>
        <p:blipFill>
          <a:blip r:embed="rId3"/>
          <a:stretch>
            <a:fillRect/>
          </a:stretch>
        </p:blipFill>
        <p:spPr>
          <a:xfrm>
            <a:off x="4067944" y="764704"/>
            <a:ext cx="2941489" cy="2088232"/>
          </a:xfrm>
          <a:prstGeom prst="rect">
            <a:avLst/>
          </a:prstGeom>
        </p:spPr>
      </p:pic>
      <p:sp>
        <p:nvSpPr>
          <p:cNvPr id="4" name="TextBox 3"/>
          <p:cNvSpPr txBox="1"/>
          <p:nvPr/>
        </p:nvSpPr>
        <p:spPr>
          <a:xfrm>
            <a:off x="4644008" y="2852936"/>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0"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29455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4"/>
            <a:ext cx="2808312" cy="2110455"/>
          </a:xfrm>
          <a:prstGeom prst="rect">
            <a:avLst/>
          </a:prstGeom>
        </p:spPr>
      </p:pic>
      <p:pic>
        <p:nvPicPr>
          <p:cNvPr id="3" name="Picture 2"/>
          <p:cNvPicPr>
            <a:picLocks noChangeAspect="1"/>
          </p:cNvPicPr>
          <p:nvPr/>
        </p:nvPicPr>
        <p:blipFill>
          <a:blip r:embed="rId3"/>
          <a:stretch>
            <a:fillRect/>
          </a:stretch>
        </p:blipFill>
        <p:spPr>
          <a:xfrm>
            <a:off x="4067944" y="764704"/>
            <a:ext cx="2941489" cy="2088232"/>
          </a:xfrm>
          <a:prstGeom prst="rect">
            <a:avLst/>
          </a:prstGeom>
        </p:spPr>
      </p:pic>
      <p:sp>
        <p:nvSpPr>
          <p:cNvPr id="4" name="TextBox 3"/>
          <p:cNvSpPr txBox="1"/>
          <p:nvPr/>
        </p:nvSpPr>
        <p:spPr>
          <a:xfrm>
            <a:off x="4644008" y="2852936"/>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0"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1737700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4" y="1110804"/>
            <a:ext cx="8064896" cy="3139321"/>
          </a:xfrm>
          <a:prstGeom prst="rect">
            <a:avLst/>
          </a:prstGeom>
        </p:spPr>
        <p:txBody>
          <a:bodyPr wrap="square">
            <a:spAutoFit/>
          </a:bodyPr>
          <a:lstStyle/>
          <a:p>
            <a:r>
              <a:rPr lang="en-US" i="0" dirty="0" err="1" smtClean="0"/>
              <a:t>Csibra’s</a:t>
            </a:r>
            <a:r>
              <a:rPr lang="en-US" i="0" dirty="0" smtClean="0"/>
              <a:t> ‘two stances’:</a:t>
            </a:r>
          </a:p>
          <a:p>
            <a:endParaRPr lang="en-US" i="0" dirty="0"/>
          </a:p>
          <a:p>
            <a:r>
              <a:rPr lang="en-US" i="0" dirty="0" smtClean="0"/>
              <a:t>Teleological </a:t>
            </a:r>
            <a:r>
              <a:rPr lang="en-US" i="0" dirty="0"/>
              <a:t>and referential action interpretation </a:t>
            </a:r>
            <a:r>
              <a:rPr lang="en-US" i="0" dirty="0" smtClean="0"/>
              <a:t>‘rely </a:t>
            </a:r>
            <a:r>
              <a:rPr lang="en-US" i="0" dirty="0"/>
              <a:t>on different kinds of action </a:t>
            </a:r>
            <a:r>
              <a:rPr lang="en-US" i="0" dirty="0" smtClean="0"/>
              <a:t>understanding’</a:t>
            </a:r>
          </a:p>
          <a:p>
            <a:endParaRPr lang="en-US" i="0" dirty="0"/>
          </a:p>
          <a:p>
            <a:r>
              <a:rPr lang="en-US" i="0" dirty="0" smtClean="0"/>
              <a:t>These </a:t>
            </a:r>
            <a:r>
              <a:rPr lang="en-US" i="0" dirty="0"/>
              <a:t>are initially two distinct </a:t>
            </a:r>
            <a:r>
              <a:rPr lang="en-US" i="0" dirty="0" smtClean="0"/>
              <a:t>‘action </a:t>
            </a:r>
            <a:r>
              <a:rPr lang="en-US" i="0" dirty="0"/>
              <a:t>interpretation </a:t>
            </a:r>
            <a:r>
              <a:rPr lang="en-US" i="0" dirty="0" smtClean="0"/>
              <a:t>systems’ ; they </a:t>
            </a:r>
            <a:r>
              <a:rPr lang="en-US" i="0" dirty="0"/>
              <a:t>come together later in </a:t>
            </a:r>
            <a:r>
              <a:rPr lang="en-US" i="0" dirty="0" smtClean="0"/>
              <a:t>development</a:t>
            </a:r>
          </a:p>
          <a:p>
            <a:endParaRPr lang="en-US" i="0" dirty="0"/>
          </a:p>
          <a:p>
            <a:pPr algn="r"/>
            <a:r>
              <a:rPr lang="en-US" i="0" dirty="0" err="1" smtClean="0"/>
              <a:t>Csibra</a:t>
            </a:r>
            <a:r>
              <a:rPr lang="en-US" i="0" dirty="0" smtClean="0"/>
              <a:t> (2003, p. 456) </a:t>
            </a:r>
            <a:endParaRPr lang="en-US" i="0" dirty="0"/>
          </a:p>
        </p:txBody>
      </p:sp>
    </p:spTree>
    <p:extLst>
      <p:ext uri="{BB962C8B-B14F-4D97-AF65-F5344CB8AC3E}">
        <p14:creationId xmlns:p14="http://schemas.microsoft.com/office/powerpoint/2010/main" val="17714757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0" y="836712"/>
            <a:ext cx="2171725"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8" y="2227511"/>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7" y="359566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099" y="4963815"/>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 mindreading abilities</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337383" y="1606153"/>
            <a:ext cx="858353"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2"/>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4"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4"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2" y="2204864"/>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8" y="4005064"/>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267744" y="692696"/>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mindreading abilities</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411760" y="1462137"/>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20114802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0" y="610844"/>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5" name="Text Box 2"/>
          <p:cNvSpPr txBox="1">
            <a:spLocks noChangeArrowheads="1"/>
          </p:cNvSpPr>
          <p:nvPr/>
        </p:nvSpPr>
        <p:spPr bwMode="auto">
          <a:xfrm>
            <a:off x="990600" y="5055127"/>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(Carpenter 2009, p. 381)</a:t>
            </a:r>
            <a:endParaRPr lang="en-US" i="0" dirty="0">
              <a:ea typeface="Arial" charset="0"/>
              <a:cs typeface="Arial" charset="0"/>
            </a:endParaRPr>
          </a:p>
        </p:txBody>
      </p:sp>
      <p:sp>
        <p:nvSpPr>
          <p:cNvPr id="8" name="Text Box 2"/>
          <p:cNvSpPr txBox="1">
            <a:spLocks noChangeArrowheads="1"/>
          </p:cNvSpPr>
          <p:nvPr/>
        </p:nvSpPr>
        <p:spPr bwMode="auto">
          <a:xfrm>
            <a:off x="971600" y="210279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4" name="TextBox 3"/>
          <p:cNvSpPr txBox="1"/>
          <p:nvPr/>
        </p:nvSpPr>
        <p:spPr>
          <a:xfrm>
            <a:off x="685800" y="838200"/>
            <a:ext cx="3733800" cy="1587614"/>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p:txBody>
      </p:sp>
    </p:spTree>
    <p:extLst>
      <p:ext uri="{BB962C8B-B14F-4D97-AF65-F5344CB8AC3E}">
        <p14:creationId xmlns:p14="http://schemas.microsoft.com/office/powerpoint/2010/main" val="236279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4" name="TextBox 3"/>
          <p:cNvSpPr txBox="1"/>
          <p:nvPr/>
        </p:nvSpPr>
        <p:spPr>
          <a:xfrm>
            <a:off x="685800" y="838200"/>
            <a:ext cx="3733800" cy="3901067"/>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a:p>
            <a:pPr>
              <a:spcAft>
                <a:spcPts val="1100"/>
              </a:spcAft>
            </a:pPr>
            <a:r>
              <a:rPr lang="en-US" i="0" dirty="0" smtClean="0">
                <a:effectLst>
                  <a:outerShdw blurRad="50800" dist="38100" dir="2700000">
                    <a:srgbClr val="000000">
                      <a:alpha val="43000"/>
                    </a:srgbClr>
                  </a:outerShdw>
                </a:effectLst>
              </a:rPr>
              <a:t>‘Left Leg and Right Leg between them supported the table’ </a:t>
            </a:r>
          </a:p>
          <a:p>
            <a:pPr>
              <a:spcAft>
                <a:spcPts val="1100"/>
              </a:spcAft>
            </a:pPr>
            <a:r>
              <a:rPr lang="en-US" i="0" dirty="0" smtClean="0">
                <a:effectLst>
                  <a:outerShdw blurRad="50800" dist="38100" dir="2700000">
                    <a:srgbClr val="000000">
                      <a:alpha val="43000"/>
                    </a:srgbClr>
                  </a:outerShdw>
                </a:effectLst>
              </a:rPr>
              <a:t>‘Ayesha and Beatrice between them lifted the table intentionally’</a:t>
            </a:r>
          </a:p>
        </p:txBody>
      </p:sp>
    </p:spTree>
    <p:extLst>
      <p:ext uri="{BB962C8B-B14F-4D97-AF65-F5344CB8AC3E}">
        <p14:creationId xmlns:p14="http://schemas.microsoft.com/office/powerpoint/2010/main" val="480674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5" name="Notched Right Arrow 4"/>
          <p:cNvSpPr/>
          <p:nvPr/>
        </p:nvSpPr>
        <p:spPr bwMode="auto">
          <a:xfrm>
            <a:off x="163348" y="3407545"/>
            <a:ext cx="609600" cy="381000"/>
          </a:xfrm>
          <a:prstGeom prst="notchedRightArrow">
            <a:avLst>
              <a:gd name="adj1" fmla="val 50000"/>
              <a:gd name="adj2" fmla="val 7586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TextBox 5"/>
          <p:cNvSpPr txBox="1"/>
          <p:nvPr/>
        </p:nvSpPr>
        <p:spPr>
          <a:xfrm>
            <a:off x="685800" y="838200"/>
            <a:ext cx="3733800" cy="3901067"/>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a:p>
            <a:pPr>
              <a:spcAft>
                <a:spcPts val="1100"/>
              </a:spcAft>
            </a:pPr>
            <a:r>
              <a:rPr lang="en-US" i="0" dirty="0" smtClean="0">
                <a:effectLst>
                  <a:outerShdw blurRad="50800" dist="38100" dir="2700000">
                    <a:srgbClr val="000000">
                      <a:alpha val="43000"/>
                    </a:srgbClr>
                  </a:outerShdw>
                </a:effectLst>
              </a:rPr>
              <a:t>‘Left Leg and Right Leg between them supported the table’ </a:t>
            </a:r>
          </a:p>
          <a:p>
            <a:pPr>
              <a:spcAft>
                <a:spcPts val="1100"/>
              </a:spcAft>
            </a:pPr>
            <a:r>
              <a:rPr lang="en-US" i="0" dirty="0" smtClean="0">
                <a:effectLst>
                  <a:outerShdw blurRad="50800" dist="38100" dir="2700000">
                    <a:srgbClr val="000000">
                      <a:alpha val="43000"/>
                    </a:srgbClr>
                  </a:outerShdw>
                </a:effectLst>
              </a:rPr>
              <a:t>‘Ayesha and Beatrice between them lifted the table intentionally’</a:t>
            </a:r>
          </a:p>
        </p:txBody>
      </p:sp>
    </p:spTree>
    <p:extLst>
      <p:ext uri="{BB962C8B-B14F-4D97-AF65-F5344CB8AC3E}">
        <p14:creationId xmlns:p14="http://schemas.microsoft.com/office/powerpoint/2010/main" val="22054132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Tree>
    <p:extLst>
      <p:ext uri="{BB962C8B-B14F-4D97-AF65-F5344CB8AC3E}">
        <p14:creationId xmlns:p14="http://schemas.microsoft.com/office/powerpoint/2010/main" val="33564130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joint-</a:t>
            </a:r>
            <a:r>
              <a:rPr lang="en-US" b="1" i="0" dirty="0" err="1" smtClean="0">
                <a:effectLst>
                  <a:outerShdw blurRad="50800" dist="38100" dir="2700000">
                    <a:srgbClr val="000000">
                      <a:alpha val="43000"/>
                    </a:srgbClr>
                  </a:outerShdw>
                </a:effectLst>
              </a:rPr>
              <a:t>ness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agency</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states or commitments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who are F-</a:t>
            </a:r>
            <a:r>
              <a:rPr lang="en-US" i="0" dirty="0" err="1" smtClean="0">
                <a:effectLst>
                  <a:outerShdw blurRad="50800" dist="38100" dir="2700000">
                    <a:srgbClr val="000000">
                      <a:alpha val="43000"/>
                    </a:srgbClr>
                  </a:outerShdw>
                </a:effectLst>
              </a:rPr>
              <a:t>ing</a:t>
            </a:r>
            <a:r>
              <a:rPr lang="en-US" i="0" dirty="0" smtClean="0">
                <a:effectLst>
                  <a:outerShdw blurRad="50800" dist="38100" dir="2700000">
                    <a:srgbClr val="000000">
                      <a:alpha val="43000"/>
                    </a:srgbClr>
                  </a:outerShdw>
                </a:effectLst>
              </a:rPr>
              <a:t> is aware of, or has individuating beliefs about, some of the others’ intentions, beliefs or commitments concerning F.</a:t>
            </a:r>
          </a:p>
        </p:txBody>
      </p:sp>
    </p:spTree>
    <p:extLst>
      <p:ext uri="{BB962C8B-B14F-4D97-AF65-F5344CB8AC3E}">
        <p14:creationId xmlns:p14="http://schemas.microsoft.com/office/powerpoint/2010/main" val="21449075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819" y="260648"/>
            <a:ext cx="9144000" cy="2304256"/>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joint-</a:t>
            </a:r>
            <a:r>
              <a:rPr lang="en-US" b="1" i="0" dirty="0" err="1" smtClean="0">
                <a:effectLst>
                  <a:glow rad="101600">
                    <a:schemeClr val="tx1">
                      <a:alpha val="75000"/>
                    </a:schemeClr>
                  </a:glow>
                  <a:outerShdw blurRad="50800" dist="38100" dir="2700000">
                    <a:srgbClr val="000000">
                      <a:alpha val="43000"/>
                    </a:srgbClr>
                  </a:outerShdw>
                </a:effectLst>
              </a:rPr>
              <a:t>ness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agency</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states or commitments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who are F-</a:t>
            </a:r>
            <a:r>
              <a:rPr lang="en-US" i="0" dirty="0" err="1" smtClean="0">
                <a:effectLst>
                  <a:glow rad="101600">
                    <a:schemeClr val="tx1">
                      <a:alpha val="75000"/>
                    </a:schemeClr>
                  </a:glow>
                  <a:outerShdw blurRad="50800" dist="38100" dir="2700000">
                    <a:srgbClr val="000000">
                      <a:alpha val="43000"/>
                    </a:srgbClr>
                  </a:outerShdw>
                </a:effectLst>
              </a:rPr>
              <a:t>ing</a:t>
            </a:r>
            <a:r>
              <a:rPr lang="en-US" i="0" dirty="0" smtClean="0">
                <a:effectLst>
                  <a:glow rad="101600">
                    <a:schemeClr val="tx1">
                      <a:alpha val="75000"/>
                    </a:schemeClr>
                  </a:glow>
                  <a:outerShdw blurRad="50800" dist="38100" dir="2700000">
                    <a:srgbClr val="000000">
                      <a:alpha val="43000"/>
                    </a:srgbClr>
                  </a:outerShdw>
                </a:effectLst>
              </a:rPr>
              <a:t> is aware of, or has individuating beliefs about, some of the others’ intentions, beliefs or commitments concerning F.</a:t>
            </a:r>
          </a:p>
        </p:txBody>
      </p:sp>
    </p:spTree>
    <p:extLst>
      <p:ext uri="{BB962C8B-B14F-4D97-AF65-F5344CB8AC3E}">
        <p14:creationId xmlns:p14="http://schemas.microsoft.com/office/powerpoint/2010/main" val="23021518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492896"/>
            <a:ext cx="9144000" cy="1440160"/>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joint-</a:t>
            </a:r>
            <a:r>
              <a:rPr lang="en-US" b="1" i="0" dirty="0" err="1" smtClean="0">
                <a:effectLst>
                  <a:glow rad="101600">
                    <a:schemeClr val="tx1">
                      <a:alpha val="75000"/>
                    </a:schemeClr>
                  </a:glow>
                  <a:outerShdw blurRad="50800" dist="38100" dir="2700000">
                    <a:srgbClr val="000000">
                      <a:alpha val="43000"/>
                    </a:srgbClr>
                  </a:outerShdw>
                </a:effectLst>
              </a:rPr>
              <a:t>ness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agency</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states or commitments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who are F-</a:t>
            </a:r>
            <a:r>
              <a:rPr lang="en-US" i="0" dirty="0" err="1" smtClean="0">
                <a:effectLst>
                  <a:glow rad="101600">
                    <a:schemeClr val="tx1">
                      <a:alpha val="75000"/>
                    </a:schemeClr>
                  </a:glow>
                  <a:outerShdw blurRad="50800" dist="38100" dir="2700000">
                    <a:srgbClr val="000000">
                      <a:alpha val="43000"/>
                    </a:srgbClr>
                  </a:outerShdw>
                </a:effectLst>
              </a:rPr>
              <a:t>ing</a:t>
            </a:r>
            <a:r>
              <a:rPr lang="en-US" i="0" dirty="0" smtClean="0">
                <a:effectLst>
                  <a:glow rad="101600">
                    <a:schemeClr val="tx1">
                      <a:alpha val="75000"/>
                    </a:schemeClr>
                  </a:glow>
                  <a:outerShdw blurRad="50800" dist="38100" dir="2700000">
                    <a:srgbClr val="000000">
                      <a:alpha val="43000"/>
                    </a:srgbClr>
                  </a:outerShdw>
                </a:effectLst>
              </a:rPr>
              <a:t> is aware of, or has individuating beliefs about, some of the others’ intentions, beliefs or commitments concerning F.</a:t>
            </a:r>
          </a:p>
        </p:txBody>
      </p:sp>
    </p:spTree>
    <p:extLst>
      <p:ext uri="{BB962C8B-B14F-4D97-AF65-F5344CB8AC3E}">
        <p14:creationId xmlns:p14="http://schemas.microsoft.com/office/powerpoint/2010/main" val="725157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933056"/>
            <a:ext cx="9144000" cy="2592288"/>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joint-</a:t>
            </a:r>
            <a:r>
              <a:rPr lang="en-US" b="1" i="0" dirty="0" err="1" smtClean="0">
                <a:effectLst>
                  <a:glow rad="101600">
                    <a:schemeClr val="tx1">
                      <a:alpha val="75000"/>
                    </a:schemeClr>
                  </a:glow>
                  <a:outerShdw blurRad="50800" dist="38100" dir="2700000">
                    <a:srgbClr val="000000">
                      <a:alpha val="43000"/>
                    </a:srgbClr>
                  </a:outerShdw>
                </a:effectLst>
              </a:rPr>
              <a:t>ness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agency</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states or commitments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who are F-</a:t>
            </a:r>
            <a:r>
              <a:rPr lang="en-US" i="0" dirty="0" err="1" smtClean="0">
                <a:effectLst>
                  <a:glow rad="101600">
                    <a:schemeClr val="tx1">
                      <a:alpha val="75000"/>
                    </a:schemeClr>
                  </a:glow>
                  <a:outerShdw blurRad="50800" dist="38100" dir="2700000">
                    <a:srgbClr val="000000">
                      <a:alpha val="43000"/>
                    </a:srgbClr>
                  </a:outerShdw>
                </a:effectLst>
              </a:rPr>
              <a:t>ing</a:t>
            </a:r>
            <a:r>
              <a:rPr lang="en-US" i="0" dirty="0" smtClean="0">
                <a:effectLst>
                  <a:glow rad="101600">
                    <a:schemeClr val="tx1">
                      <a:alpha val="75000"/>
                    </a:schemeClr>
                  </a:glow>
                  <a:outerShdw blurRad="50800" dist="38100" dir="2700000">
                    <a:srgbClr val="000000">
                      <a:alpha val="43000"/>
                    </a:srgbClr>
                  </a:outerShdw>
                </a:effectLst>
              </a:rPr>
              <a:t> is aware of, or has individuating beliefs about, some of the others’ intentions, beliefs or commitments concerning F.</a:t>
            </a:r>
          </a:p>
        </p:txBody>
      </p:sp>
    </p:spTree>
    <p:extLst>
      <p:ext uri="{BB962C8B-B14F-4D97-AF65-F5344CB8AC3E}">
        <p14:creationId xmlns:p14="http://schemas.microsoft.com/office/powerpoint/2010/main" val="2740569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796136" y="0"/>
            <a:ext cx="2952328" cy="6858000"/>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glow rad="101600">
                  <a:schemeClr val="tx1">
                    <a:alpha val="75000"/>
                  </a:schemeClr>
                </a:glow>
              </a:effectLst>
              <a:latin typeface="Myriad Web" charset="0"/>
            </a:endParaRPr>
          </a:p>
        </p:txBody>
      </p:sp>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joint-</a:t>
            </a:r>
            <a:r>
              <a:rPr lang="en-US" b="1" i="0" dirty="0" err="1" smtClean="0">
                <a:effectLst>
                  <a:outerShdw blurRad="50800" dist="38100" dir="2700000">
                    <a:srgbClr val="000000">
                      <a:alpha val="43000"/>
                    </a:srgbClr>
                  </a:outerShdw>
                </a:effectLst>
              </a:rPr>
              <a:t>ness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agency</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states or commitments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who are F-</a:t>
            </a:r>
            <a:r>
              <a:rPr lang="en-US" i="0" dirty="0" err="1" smtClean="0">
                <a:effectLst>
                  <a:outerShdw blurRad="50800" dist="38100" dir="2700000">
                    <a:srgbClr val="000000">
                      <a:alpha val="43000"/>
                    </a:srgbClr>
                  </a:outerShdw>
                </a:effectLst>
              </a:rPr>
              <a:t>ing</a:t>
            </a:r>
            <a:r>
              <a:rPr lang="en-US" i="0" dirty="0" smtClean="0">
                <a:effectLst>
                  <a:outerShdw blurRad="50800" dist="38100" dir="2700000">
                    <a:srgbClr val="000000">
                      <a:alpha val="43000"/>
                    </a:srgbClr>
                  </a:outerShdw>
                </a:effectLst>
              </a:rPr>
              <a:t> is aware of, or has individuating beliefs about, some of the others’ intentions, beliefs or commitments concerning F.</a:t>
            </a:r>
          </a:p>
        </p:txBody>
      </p:sp>
      <p:sp>
        <p:nvSpPr>
          <p:cNvPr id="4" name="Rectangle 3"/>
          <p:cNvSpPr/>
          <p:nvPr/>
        </p:nvSpPr>
        <p:spPr>
          <a:xfrm>
            <a:off x="6012160" y="404664"/>
            <a:ext cx="2736304"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a:t>
            </a:r>
            <a:r>
              <a:rPr lang="en-US" i="0" dirty="0">
                <a:effectLst>
                  <a:glow rad="101600">
                    <a:schemeClr val="tx1">
                      <a:alpha val="75000"/>
                    </a:schemeClr>
                  </a:glow>
                </a:effectLst>
              </a:rPr>
              <a:t>goal-directed action, or something resembling one, comprising two or more agents’ goal-directed activities.</a:t>
            </a:r>
          </a:p>
        </p:txBody>
      </p:sp>
    </p:spTree>
    <p:extLst>
      <p:ext uri="{BB962C8B-B14F-4D97-AF65-F5344CB8AC3E}">
        <p14:creationId xmlns:p14="http://schemas.microsoft.com/office/powerpoint/2010/main" val="22602722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99592" y="980728"/>
            <a:ext cx="2520280" cy="432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98" name="Text Box 2"/>
          <p:cNvSpPr txBox="1">
            <a:spLocks noChangeArrowheads="1"/>
          </p:cNvSpPr>
          <p:nvPr/>
        </p:nvSpPr>
        <p:spPr bwMode="auto">
          <a:xfrm>
            <a:off x="972000" y="610844"/>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7F7F7F"/>
                </a:solidFill>
              </a:rPr>
              <a:t>‘I take a </a:t>
            </a:r>
            <a:r>
              <a:rPr lang="en-US" i="0" dirty="0" smtClean="0">
                <a:solidFill>
                  <a:srgbClr val="7F7F7F"/>
                </a:solidFill>
              </a:rPr>
              <a:t>collective </a:t>
            </a:r>
            <a:r>
              <a:rPr lang="en-US" i="0" dirty="0">
                <a:solidFill>
                  <a:srgbClr val="7F7F7F"/>
                </a:solidFill>
              </a:rPr>
              <a:t>action to involve a collective</a:t>
            </a:r>
            <a:r>
              <a:rPr lang="en-US" i="0" dirty="0" smtClean="0">
                <a:solidFill>
                  <a:srgbClr val="7F7F7F"/>
                </a:solidFill>
              </a:rPr>
              <a:t> </a:t>
            </a:r>
            <a:r>
              <a:rPr lang="en-US" i="0" dirty="0" smtClean="0">
                <a:solidFill>
                  <a:schemeClr val="tx1"/>
                </a:solidFill>
              </a:rPr>
              <a:t>[shared] intention</a:t>
            </a:r>
            <a:r>
              <a:rPr lang="en-US" i="0" dirty="0">
                <a:solidFill>
                  <a:srgbClr val="7F7F7F"/>
                </a:solidFill>
              </a:rPr>
              <a:t>.</a:t>
            </a:r>
            <a:r>
              <a:rPr lang="en-US" i="0" dirty="0" smtClean="0">
                <a:solidFill>
                  <a:srgbClr val="7F7F7F"/>
                </a:solidFill>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7F7F7F"/>
                </a:solidFill>
              </a:rPr>
              <a:t>(Gilbert 2006, p. 5)</a:t>
            </a:r>
          </a:p>
        </p:txBody>
      </p:sp>
      <p:sp>
        <p:nvSpPr>
          <p:cNvPr id="5" name="Text Box 2"/>
          <p:cNvSpPr txBox="1">
            <a:spLocks noChangeArrowheads="1"/>
          </p:cNvSpPr>
          <p:nvPr/>
        </p:nvSpPr>
        <p:spPr bwMode="auto">
          <a:xfrm>
            <a:off x="990600" y="5055127"/>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tx1">
                    <a:lumMod val="50000"/>
                    <a:lumOff val="50000"/>
                  </a:schemeClr>
                </a:solidFill>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tx1">
                    <a:lumMod val="50000"/>
                    <a:lumOff val="50000"/>
                  </a:schemeClr>
                </a:solidFill>
              </a:rPr>
              <a:t>(Carpenter 2009, p. 381)</a:t>
            </a:r>
            <a:endParaRPr lang="en-US" i="0" dirty="0">
              <a:solidFill>
                <a:schemeClr val="tx1">
                  <a:lumMod val="50000"/>
                  <a:lumOff val="50000"/>
                </a:schemeClr>
              </a:solidFill>
              <a:ea typeface="Arial" charset="0"/>
              <a:cs typeface="Arial" charset="0"/>
            </a:endParaRPr>
          </a:p>
        </p:txBody>
      </p:sp>
      <p:sp>
        <p:nvSpPr>
          <p:cNvPr id="8" name="Text Box 2"/>
          <p:cNvSpPr txBox="1">
            <a:spLocks noChangeArrowheads="1"/>
          </p:cNvSpPr>
          <p:nvPr/>
        </p:nvSpPr>
        <p:spPr bwMode="auto">
          <a:xfrm>
            <a:off x="971600" y="210279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tx1">
                    <a:lumMod val="50000"/>
                    <a:lumOff val="50000"/>
                  </a:schemeClr>
                </a:solidFill>
              </a:rPr>
              <a:t>‘The sine qua non of collaborative action is a joint goal [</a:t>
            </a:r>
            <a:r>
              <a:rPr lang="en-US" i="0" dirty="0" smtClean="0">
                <a:solidFill>
                  <a:schemeClr val="tx1">
                    <a:lumMod val="50000"/>
                    <a:lumOff val="50000"/>
                  </a:schemeClr>
                </a:solidFill>
              </a:rPr>
              <a:t>shared intention] </a:t>
            </a:r>
            <a:r>
              <a:rPr lang="en-US" i="0" dirty="0">
                <a:solidFill>
                  <a:schemeClr val="tx1">
                    <a:lumMod val="50000"/>
                    <a:lumOff val="50000"/>
                  </a:schemeClr>
                </a:solidFill>
              </a:rPr>
              <a:t>and a joint </a:t>
            </a:r>
            <a:r>
              <a:rPr lang="en-US" i="0" dirty="0" smtClean="0">
                <a:solidFill>
                  <a:schemeClr val="tx1">
                    <a:lumMod val="50000"/>
                    <a:lumOff val="50000"/>
                  </a:schemeClr>
                </a:solidFill>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rPr>
              <a:t>(Tomasello 2008, </a:t>
            </a:r>
            <a:r>
              <a:rPr lang="en-US" i="0" dirty="0">
                <a:solidFill>
                  <a:schemeClr val="tx1">
                    <a:lumMod val="50000"/>
                    <a:lumOff val="50000"/>
                  </a:schemeClr>
                </a:solidFill>
              </a:rPr>
              <a:t>p</a:t>
            </a:r>
            <a:r>
              <a:rPr lang="en-US" i="0" dirty="0" smtClean="0">
                <a:solidFill>
                  <a:schemeClr val="tx1">
                    <a:lumMod val="50000"/>
                    <a:lumOff val="50000"/>
                  </a:schemeClr>
                </a:solidFill>
              </a:rPr>
              <a:t>. 181</a:t>
            </a:r>
            <a:r>
              <a:rPr lang="en-US" i="0" dirty="0">
                <a:solidFill>
                  <a:schemeClr val="tx1">
                    <a:lumMod val="50000"/>
                    <a:lumOff val="50000"/>
                  </a:schemeClr>
                </a:solidFill>
              </a:rPr>
              <a:t>)</a:t>
            </a:r>
            <a:endParaRPr lang="en-US" i="0" dirty="0" smtClean="0">
              <a:solidFill>
                <a:schemeClr val="tx1">
                  <a:lumMod val="50000"/>
                  <a:lumOff val="50000"/>
                </a:schemeClr>
              </a:solidFill>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rPr>
              <a:t>‘</a:t>
            </a:r>
            <a:r>
              <a:rPr lang="en-US" i="0" dirty="0">
                <a:solidFill>
                  <a:schemeClr val="tx1">
                    <a:lumMod val="50000"/>
                    <a:lumOff val="50000"/>
                  </a:schemeClr>
                </a:solidFill>
              </a:rPr>
              <a:t>the key property of joint action lies in its internal component [...] in the participants’ having a “collective” or “shared</a:t>
            </a:r>
            <a:r>
              <a:rPr lang="en-US" i="0" dirty="0" smtClean="0">
                <a:solidFill>
                  <a:schemeClr val="tx1">
                    <a:lumMod val="50000"/>
                    <a:lumOff val="50000"/>
                  </a:schemeClr>
                </a:solidFill>
              </a:rPr>
              <a:t>” intention</a:t>
            </a:r>
            <a:r>
              <a:rPr lang="en-US" i="0" dirty="0">
                <a:solidFill>
                  <a:schemeClr val="tx1">
                    <a:lumMod val="50000"/>
                    <a:lumOff val="50000"/>
                  </a:schemeClr>
                </a:solidFill>
              </a:rPr>
              <a:t>.</a:t>
            </a:r>
            <a:r>
              <a:rPr lang="en-US" i="0" dirty="0" smtClean="0">
                <a:solidFill>
                  <a:schemeClr val="tx1">
                    <a:lumMod val="50000"/>
                    <a:lumOff val="50000"/>
                  </a:schemeClr>
                </a:solidFill>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rPr>
              <a:t>(Alonso 2009, pp. 444-5)</a:t>
            </a:r>
            <a:endParaRPr lang="en-US" i="0" dirty="0" smtClean="0">
              <a:solidFill>
                <a:schemeClr val="tx1">
                  <a:lumMod val="50000"/>
                  <a:lumOff val="50000"/>
                </a:schemeClr>
              </a:solidFill>
              <a:ea typeface="Arial" charset="0"/>
              <a:cs typeface="Arial" charset="0"/>
            </a:endParaRPr>
          </a:p>
        </p:txBody>
      </p:sp>
    </p:spTree>
    <p:extLst>
      <p:ext uri="{BB962C8B-B14F-4D97-AF65-F5344CB8AC3E}">
        <p14:creationId xmlns:p14="http://schemas.microsoft.com/office/powerpoint/2010/main" val="21758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joint-</a:t>
            </a:r>
            <a:r>
              <a:rPr lang="en-US" b="1" i="0" dirty="0" err="1" smtClean="0">
                <a:effectLst>
                  <a:outerShdw blurRad="50800" dist="38100" dir="2700000">
                    <a:srgbClr val="000000">
                      <a:alpha val="43000"/>
                    </a:srgbClr>
                  </a:outerShdw>
                </a:effectLst>
              </a:rPr>
              <a:t>ness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agency</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states or commitments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who are F-</a:t>
            </a:r>
            <a:r>
              <a:rPr lang="en-US" i="0" dirty="0" err="1" smtClean="0">
                <a:effectLst>
                  <a:outerShdw blurRad="50800" dist="38100" dir="2700000">
                    <a:srgbClr val="000000">
                      <a:alpha val="43000"/>
                    </a:srgbClr>
                  </a:outerShdw>
                </a:effectLst>
              </a:rPr>
              <a:t>ing</a:t>
            </a:r>
            <a:r>
              <a:rPr lang="en-US" i="0" dirty="0" smtClean="0">
                <a:effectLst>
                  <a:outerShdw blurRad="50800" dist="38100" dir="2700000">
                    <a:srgbClr val="000000">
                      <a:alpha val="43000"/>
                    </a:srgbClr>
                  </a:outerShdw>
                </a:effectLst>
              </a:rPr>
              <a:t> is aware of, or has individuating beliefs about, some of the others’ intentions, beliefs or commitments concerning F.</a:t>
            </a:r>
          </a:p>
        </p:txBody>
      </p:sp>
      <p:sp>
        <p:nvSpPr>
          <p:cNvPr id="4" name="Rectangle 3"/>
          <p:cNvSpPr/>
          <p:nvPr/>
        </p:nvSpPr>
        <p:spPr>
          <a:xfrm>
            <a:off x="6012160" y="404664"/>
            <a:ext cx="2736304"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a:t>
            </a:r>
            <a:r>
              <a:rPr lang="en-US" i="0" dirty="0">
                <a:effectLst>
                  <a:glow rad="101600">
                    <a:schemeClr val="tx1">
                      <a:alpha val="75000"/>
                    </a:schemeClr>
                  </a:glow>
                </a:effectLst>
              </a:rPr>
              <a:t>goal-directed action, or something resembling one, comprising two or more agents’ goal-directed activities.</a:t>
            </a:r>
          </a:p>
        </p:txBody>
      </p:sp>
    </p:spTree>
    <p:extLst>
      <p:ext uri="{BB962C8B-B14F-4D97-AF65-F5344CB8AC3E}">
        <p14:creationId xmlns:p14="http://schemas.microsoft.com/office/powerpoint/2010/main" val="28180451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srcRect/>
          <a:stretch>
            <a:fillRect/>
          </a:stretch>
        </p:blipFill>
        <p:spPr bwMode="auto">
          <a:xfrm>
            <a:off x="0" y="406400"/>
            <a:ext cx="9144000" cy="5918200"/>
          </a:xfrm>
          <a:prstGeom prst="rect">
            <a:avLst/>
          </a:prstGeom>
          <a:noFill/>
          <a:ln w="9525">
            <a:noFill/>
            <a:round/>
            <a:headEnd/>
            <a:tailEnd/>
          </a:ln>
          <a:effectLst/>
        </p:spPr>
      </p:pic>
      <p:sp>
        <p:nvSpPr>
          <p:cNvPr id="5122" name="Text Box 2"/>
          <p:cNvSpPr txBox="1">
            <a:spLocks noChangeArrowheads="1"/>
          </p:cNvSpPr>
          <p:nvPr/>
        </p:nvSpPr>
        <p:spPr bwMode="auto">
          <a:xfrm>
            <a:off x="4355976" y="6092276"/>
            <a:ext cx="4749875" cy="433068"/>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FFFFFF"/>
                </a:solidFill>
                <a:ea typeface="Arial" charset="0"/>
                <a:cs typeface="Arial" charset="0"/>
              </a:rPr>
              <a:t>cf. Vesper et al </a:t>
            </a:r>
            <a:r>
              <a:rPr lang="en-US" dirty="0" smtClean="0">
                <a:solidFill>
                  <a:srgbClr val="FFFFFF"/>
                </a:solidFill>
                <a:ea typeface="Arial" charset="0"/>
                <a:cs typeface="Arial" charset="0"/>
              </a:rPr>
              <a:t>(</a:t>
            </a:r>
            <a:r>
              <a:rPr lang="en-US" i="0" u="sng" dirty="0" smtClean="0">
                <a:solidFill>
                  <a:srgbClr val="FFFFFF"/>
                </a:solidFill>
                <a:ea typeface="Arial" charset="0"/>
                <a:cs typeface="Arial" charset="0"/>
              </a:rPr>
              <a:t>Neural Networks</a:t>
            </a:r>
            <a:r>
              <a:rPr lang="en-US" i="0" dirty="0" smtClean="0">
                <a:solidFill>
                  <a:srgbClr val="FFFFFF"/>
                </a:solidFill>
                <a:ea typeface="Arial" charset="0"/>
                <a:cs typeface="Arial" charset="0"/>
              </a:rPr>
              <a:t> 2010</a:t>
            </a:r>
            <a:r>
              <a:rPr lang="en-US" dirty="0" smtClean="0">
                <a:solidFill>
                  <a:srgbClr val="FFFFFF"/>
                </a:solidFill>
                <a:ea typeface="Arial" charset="0"/>
                <a:cs typeface="Arial" charset="0"/>
              </a:rPr>
              <a:t>)</a:t>
            </a:r>
            <a:endParaRPr lang="en-US" dirty="0">
              <a:solidFill>
                <a:srgbClr val="FFFFFF"/>
              </a:solidFill>
              <a:ea typeface="Arial" charset="0"/>
              <a:cs typeface="Arial" charset="0"/>
            </a:endParaRPr>
          </a:p>
        </p:txBody>
      </p:sp>
    </p:spTree>
    <p:extLst>
      <p:ext uri="{BB962C8B-B14F-4D97-AF65-F5344CB8AC3E}">
        <p14:creationId xmlns:p14="http://schemas.microsoft.com/office/powerpoint/2010/main" val="16923825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srcRect/>
          <a:stretch>
            <a:fillRect/>
          </a:stretch>
        </p:blipFill>
        <p:spPr bwMode="auto">
          <a:xfrm>
            <a:off x="0" y="0"/>
            <a:ext cx="9144000" cy="6842125"/>
          </a:xfrm>
          <a:prstGeom prst="rect">
            <a:avLst/>
          </a:prstGeom>
          <a:noFill/>
          <a:ln w="9525">
            <a:noFill/>
            <a:round/>
            <a:headEnd/>
            <a:tailEnd/>
          </a:ln>
          <a:effectLst/>
        </p:spPr>
      </p:pic>
    </p:spTree>
    <p:extLst>
      <p:ext uri="{BB962C8B-B14F-4D97-AF65-F5344CB8AC3E}">
        <p14:creationId xmlns:p14="http://schemas.microsoft.com/office/powerpoint/2010/main" val="42411286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srcRect r="49184"/>
          <a:stretch>
            <a:fillRect/>
          </a:stretch>
        </p:blipFill>
        <p:spPr bwMode="auto">
          <a:xfrm>
            <a:off x="3175" y="0"/>
            <a:ext cx="4645025" cy="6858000"/>
          </a:xfrm>
          <a:prstGeom prst="rect">
            <a:avLst/>
          </a:prstGeom>
          <a:noFill/>
          <a:ln w="9525">
            <a:noFill/>
            <a:round/>
            <a:headEnd/>
            <a:tailEnd/>
          </a:ln>
          <a:effectLst/>
        </p:spPr>
      </p:pic>
      <p:pic>
        <p:nvPicPr>
          <p:cNvPr id="5" name="Picture 1"/>
          <p:cNvPicPr>
            <a:picLocks noChangeAspect="1" noChangeArrowheads="1"/>
          </p:cNvPicPr>
          <p:nvPr/>
        </p:nvPicPr>
        <p:blipFill>
          <a:blip r:embed="rId3">
            <a:alphaModFix/>
          </a:blip>
          <a:srcRect l="5801" t="82222" r="84196" b="5556"/>
          <a:stretch>
            <a:fillRect/>
          </a:stretch>
        </p:blipFill>
        <p:spPr bwMode="auto">
          <a:xfrm rot="2958754">
            <a:off x="1301658" y="4696609"/>
            <a:ext cx="914400" cy="838200"/>
          </a:xfrm>
          <a:prstGeom prst="rect">
            <a:avLst/>
          </a:prstGeom>
          <a:noFill/>
          <a:ln w="9525">
            <a:noFill/>
            <a:round/>
            <a:headEnd/>
            <a:tailEnd/>
          </a:ln>
          <a:effectLst/>
        </p:spPr>
      </p:pic>
      <p:pic>
        <p:nvPicPr>
          <p:cNvPr id="6" name="Picture 1"/>
          <p:cNvPicPr>
            <a:picLocks noChangeAspect="1" noChangeArrowheads="1"/>
          </p:cNvPicPr>
          <p:nvPr/>
        </p:nvPicPr>
        <p:blipFill>
          <a:blip r:embed="rId3">
            <a:alphaModFix/>
          </a:blip>
          <a:srcRect l="5801" t="82222" r="84196" b="5556"/>
          <a:stretch>
            <a:fillRect/>
          </a:stretch>
        </p:blipFill>
        <p:spPr bwMode="auto">
          <a:xfrm rot="20779781">
            <a:off x="467096" y="4896779"/>
            <a:ext cx="914400" cy="838200"/>
          </a:xfrm>
          <a:prstGeom prst="rect">
            <a:avLst/>
          </a:prstGeom>
          <a:noFill/>
          <a:ln w="9525">
            <a:noFill/>
            <a:round/>
            <a:headEnd/>
            <a:tailEnd/>
          </a:ln>
          <a:effectLst/>
        </p:spPr>
      </p:pic>
    </p:spTree>
    <p:extLst>
      <p:ext uri="{BB962C8B-B14F-4D97-AF65-F5344CB8AC3E}">
        <p14:creationId xmlns:p14="http://schemas.microsoft.com/office/powerpoint/2010/main" val="13057667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srcRect/>
          <a:stretch>
            <a:fillRect/>
          </a:stretch>
        </p:blipFill>
        <p:spPr bwMode="auto">
          <a:xfrm>
            <a:off x="3175" y="0"/>
            <a:ext cx="9140825" cy="6858000"/>
          </a:xfrm>
          <a:prstGeom prst="rect">
            <a:avLst/>
          </a:prstGeom>
          <a:noFill/>
          <a:ln w="9525">
            <a:noFill/>
            <a:round/>
            <a:headEnd/>
            <a:tailEnd/>
          </a:ln>
          <a:effectLst/>
        </p:spPr>
      </p:pic>
      <p:pic>
        <p:nvPicPr>
          <p:cNvPr id="5" name="Picture 1"/>
          <p:cNvPicPr>
            <a:picLocks noChangeAspect="1" noChangeArrowheads="1"/>
          </p:cNvPicPr>
          <p:nvPr/>
        </p:nvPicPr>
        <p:blipFill>
          <a:blip r:embed="rId3">
            <a:alphaModFix/>
          </a:blip>
          <a:srcRect l="5801" t="82222" r="84196" b="5556"/>
          <a:stretch>
            <a:fillRect/>
          </a:stretch>
        </p:blipFill>
        <p:spPr bwMode="auto">
          <a:xfrm rot="2958754">
            <a:off x="1301658" y="4696609"/>
            <a:ext cx="914400" cy="838200"/>
          </a:xfrm>
          <a:prstGeom prst="rect">
            <a:avLst/>
          </a:prstGeom>
          <a:noFill/>
          <a:ln w="9525">
            <a:noFill/>
            <a:round/>
            <a:headEnd/>
            <a:tailEnd/>
          </a:ln>
          <a:effectLst/>
        </p:spPr>
      </p:pic>
      <p:pic>
        <p:nvPicPr>
          <p:cNvPr id="6" name="Picture 1"/>
          <p:cNvPicPr>
            <a:picLocks noChangeAspect="1" noChangeArrowheads="1"/>
          </p:cNvPicPr>
          <p:nvPr/>
        </p:nvPicPr>
        <p:blipFill>
          <a:blip r:embed="rId3">
            <a:alphaModFix/>
          </a:blip>
          <a:srcRect l="5801" t="82222" r="84196" b="5556"/>
          <a:stretch>
            <a:fillRect/>
          </a:stretch>
        </p:blipFill>
        <p:spPr bwMode="auto">
          <a:xfrm rot="20779781">
            <a:off x="467096" y="4896779"/>
            <a:ext cx="914400" cy="838200"/>
          </a:xfrm>
          <a:prstGeom prst="rect">
            <a:avLst/>
          </a:prstGeom>
          <a:noFill/>
          <a:ln w="9525">
            <a:noFill/>
            <a:round/>
            <a:headEnd/>
            <a:tailEnd/>
          </a:ln>
          <a:effectLst/>
        </p:spPr>
      </p:pic>
    </p:spTree>
    <p:extLst>
      <p:ext uri="{BB962C8B-B14F-4D97-AF65-F5344CB8AC3E}">
        <p14:creationId xmlns:p14="http://schemas.microsoft.com/office/powerpoint/2010/main" val="42537817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87268" y="2468880"/>
            <a:ext cx="2558034" cy="1920240"/>
          </a:xfrm>
          <a:prstGeom prst="rect">
            <a:avLst/>
          </a:prstGeom>
        </p:spPr>
      </p:pic>
      <p:pic>
        <p:nvPicPr>
          <p:cNvPr id="3" name="Picture 2"/>
          <p:cNvPicPr>
            <a:picLocks noChangeAspect="1"/>
          </p:cNvPicPr>
          <p:nvPr/>
        </p:nvPicPr>
        <p:blipFill>
          <a:blip r:embed="rId4"/>
          <a:stretch>
            <a:fillRect/>
          </a:stretch>
        </p:blipFill>
        <p:spPr>
          <a:xfrm>
            <a:off x="498697" y="2578608"/>
            <a:ext cx="2266569" cy="1700784"/>
          </a:xfrm>
          <a:prstGeom prst="rect">
            <a:avLst/>
          </a:prstGeom>
        </p:spPr>
      </p:pic>
      <p:pic>
        <p:nvPicPr>
          <p:cNvPr id="7" name="Picture 1"/>
          <p:cNvPicPr>
            <a:picLocks noChangeAspect="1" noChangeArrowheads="1"/>
          </p:cNvPicPr>
          <p:nvPr/>
        </p:nvPicPr>
        <p:blipFill>
          <a:blip r:embed="rId5"/>
          <a:srcRect/>
          <a:stretch>
            <a:fillRect/>
          </a:stretch>
        </p:blipFill>
        <p:spPr bwMode="auto">
          <a:xfrm>
            <a:off x="3263963" y="2559304"/>
            <a:ext cx="2324608" cy="1739392"/>
          </a:xfrm>
          <a:prstGeom prst="rect">
            <a:avLst/>
          </a:prstGeom>
          <a:noFill/>
          <a:ln w="9525">
            <a:noFill/>
            <a:round/>
            <a:headEnd/>
            <a:tailEnd/>
          </a:ln>
          <a:effectLst/>
        </p:spPr>
      </p:pic>
      <p:cxnSp>
        <p:nvCxnSpPr>
          <p:cNvPr id="8" name="Straight Connector 7"/>
          <p:cNvCxnSpPr/>
          <p:nvPr/>
        </p:nvCxnSpPr>
        <p:spPr bwMode="auto">
          <a:xfrm>
            <a:off x="6228184" y="4365104"/>
            <a:ext cx="2376264" cy="0"/>
          </a:xfrm>
          <a:prstGeom prst="line">
            <a:avLst/>
          </a:prstGeom>
          <a:solidFill>
            <a:srgbClr val="00B8FF"/>
          </a:solidFill>
          <a:ln w="9525" cap="flat" cmpd="sng" algn="ctr">
            <a:solidFill>
              <a:srgbClr val="FFFFFF">
                <a:alpha val="61000"/>
              </a:srgbClr>
            </a:solidFill>
            <a:prstDash val="solid"/>
            <a:round/>
            <a:headEnd type="none" w="med" len="med"/>
            <a:tailEnd type="none" w="med" len="med"/>
          </a:ln>
          <a:effectLst/>
        </p:spPr>
      </p:cxnSp>
    </p:spTree>
    <p:extLst>
      <p:ext uri="{BB962C8B-B14F-4D97-AF65-F5344CB8AC3E}">
        <p14:creationId xmlns:p14="http://schemas.microsoft.com/office/powerpoint/2010/main" val="10671539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34475" cy="6858000"/>
          </a:xfrm>
          <a:prstGeom prst="rect">
            <a:avLst/>
          </a:prstGeom>
          <a:noFill/>
          <a:ln w="9525">
            <a:noFill/>
            <a:round/>
            <a:headEnd/>
            <a:tailEnd/>
          </a:ln>
          <a:effectLst/>
        </p:spPr>
      </p:pic>
    </p:spTree>
    <p:extLst>
      <p:ext uri="{BB962C8B-B14F-4D97-AF65-F5344CB8AC3E}">
        <p14:creationId xmlns:p14="http://schemas.microsoft.com/office/powerpoint/2010/main" val="29117116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4" name="TextBox 3"/>
          <p:cNvSpPr txBox="1"/>
          <p:nvPr/>
        </p:nvSpPr>
        <p:spPr>
          <a:xfrm>
            <a:off x="685800" y="838200"/>
            <a:ext cx="3733800" cy="1587614"/>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p:txBody>
      </p:sp>
    </p:spTree>
    <p:extLst>
      <p:ext uri="{BB962C8B-B14F-4D97-AF65-F5344CB8AC3E}">
        <p14:creationId xmlns:p14="http://schemas.microsoft.com/office/powerpoint/2010/main" val="4250709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4" name="TextBox 3"/>
          <p:cNvSpPr txBox="1"/>
          <p:nvPr/>
        </p:nvSpPr>
        <p:spPr>
          <a:xfrm>
            <a:off x="685800" y="838200"/>
            <a:ext cx="3733800" cy="3901067"/>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a:p>
            <a:pPr>
              <a:spcAft>
                <a:spcPts val="1100"/>
              </a:spcAft>
            </a:pPr>
            <a:r>
              <a:rPr lang="en-US" i="0" dirty="0" smtClean="0">
                <a:effectLst>
                  <a:outerShdw blurRad="50800" dist="38100" dir="2700000">
                    <a:srgbClr val="000000">
                      <a:alpha val="43000"/>
                    </a:srgbClr>
                  </a:outerShdw>
                </a:effectLst>
              </a:rPr>
              <a:t>‘Left Leg and Right Leg between them supported the table’ </a:t>
            </a:r>
          </a:p>
          <a:p>
            <a:pPr>
              <a:spcAft>
                <a:spcPts val="1100"/>
              </a:spcAft>
            </a:pPr>
            <a:r>
              <a:rPr lang="en-US" i="0" dirty="0" smtClean="0">
                <a:effectLst>
                  <a:outerShdw blurRad="50800" dist="38100" dir="2700000">
                    <a:srgbClr val="000000">
                      <a:alpha val="43000"/>
                    </a:srgbClr>
                  </a:outerShdw>
                </a:effectLst>
              </a:rPr>
              <a:t>‘Ayesha and Beatrice between them lifted the table intentionally’</a:t>
            </a:r>
          </a:p>
        </p:txBody>
      </p:sp>
    </p:spTree>
    <p:extLst>
      <p:ext uri="{BB962C8B-B14F-4D97-AF65-F5344CB8AC3E}">
        <p14:creationId xmlns:p14="http://schemas.microsoft.com/office/powerpoint/2010/main" val="16263355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5" name="Notched Right Arrow 4"/>
          <p:cNvSpPr/>
          <p:nvPr/>
        </p:nvSpPr>
        <p:spPr bwMode="auto">
          <a:xfrm>
            <a:off x="163348" y="3407545"/>
            <a:ext cx="609600" cy="381000"/>
          </a:xfrm>
          <a:prstGeom prst="notchedRightArrow">
            <a:avLst>
              <a:gd name="adj1" fmla="val 50000"/>
              <a:gd name="adj2" fmla="val 7586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TextBox 5"/>
          <p:cNvSpPr txBox="1"/>
          <p:nvPr/>
        </p:nvSpPr>
        <p:spPr>
          <a:xfrm>
            <a:off x="685800" y="838200"/>
            <a:ext cx="3733800" cy="3901067"/>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a:p>
            <a:pPr>
              <a:spcAft>
                <a:spcPts val="1100"/>
              </a:spcAft>
            </a:pPr>
            <a:r>
              <a:rPr lang="en-US" i="0" dirty="0" smtClean="0">
                <a:effectLst>
                  <a:outerShdw blurRad="50800" dist="38100" dir="2700000">
                    <a:srgbClr val="000000">
                      <a:alpha val="43000"/>
                    </a:srgbClr>
                  </a:outerShdw>
                </a:effectLst>
              </a:rPr>
              <a:t>‘Left Leg and Right Leg between them supported the table’ </a:t>
            </a:r>
          </a:p>
          <a:p>
            <a:pPr>
              <a:spcAft>
                <a:spcPts val="1100"/>
              </a:spcAft>
            </a:pPr>
            <a:r>
              <a:rPr lang="en-US" i="0" dirty="0" smtClean="0">
                <a:effectLst>
                  <a:outerShdw blurRad="50800" dist="38100" dir="2700000">
                    <a:srgbClr val="000000">
                      <a:alpha val="43000"/>
                    </a:srgbClr>
                  </a:outerShdw>
                </a:effectLst>
              </a:rPr>
              <a:t>‘Ayesha and Beatrice between them lifted the table intentionally’</a:t>
            </a:r>
          </a:p>
        </p:txBody>
      </p:sp>
    </p:spTree>
    <p:extLst>
      <p:ext uri="{BB962C8B-B14F-4D97-AF65-F5344CB8AC3E}">
        <p14:creationId xmlns:p14="http://schemas.microsoft.com/office/powerpoint/2010/main" val="28263568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36992</TotalTime>
  <Words>4279</Words>
  <Application>Microsoft Macintosh PowerPoint</Application>
  <PresentationFormat>On-screen Show (4:3)</PresentationFormat>
  <Paragraphs>614</Paragraphs>
  <Slides>100</Slides>
  <Notes>66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02" baseType="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1523</cp:revision>
  <cp:lastPrinted>2011-02-14T13:50:00Z</cp:lastPrinted>
  <dcterms:created xsi:type="dcterms:W3CDTF">2010-11-22T10:27:15Z</dcterms:created>
  <dcterms:modified xsi:type="dcterms:W3CDTF">2011-02-14T14:49:17Z</dcterms:modified>
  <cp:category/>
</cp:coreProperties>
</file>